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78" r:id="rId2"/>
    <p:sldId id="277" r:id="rId3"/>
    <p:sldId id="280" r:id="rId4"/>
    <p:sldId id="292" r:id="rId5"/>
    <p:sldId id="281" r:id="rId6"/>
    <p:sldId id="284" r:id="rId7"/>
    <p:sldId id="285" r:id="rId8"/>
    <p:sldId id="286" r:id="rId9"/>
    <p:sldId id="282" r:id="rId10"/>
    <p:sldId id="258" r:id="rId11"/>
    <p:sldId id="290" r:id="rId12"/>
    <p:sldId id="259" r:id="rId13"/>
    <p:sldId id="289" r:id="rId14"/>
    <p:sldId id="265" r:id="rId15"/>
    <p:sldId id="296" r:id="rId16"/>
    <p:sldId id="297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93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28"/>
    <p:restoredTop sz="75100" autoAdjust="0"/>
  </p:normalViewPr>
  <p:slideViewPr>
    <p:cSldViewPr snapToGrid="0" snapToObjects="1">
      <p:cViewPr varScale="1">
        <p:scale>
          <a:sx n="97" d="100"/>
          <a:sy n="97" d="100"/>
        </p:scale>
        <p:origin x="253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2CA0A3-A6C5-4A3C-B21F-561AC9BDEFEA}" type="datetimeFigureOut">
              <a:rPr lang="en-GB" smtClean="0"/>
              <a:t>21/10/2025</a:t>
            </a:fld>
            <a:endParaRPr lang="en-GB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GB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C3EA25-13DA-4AF5-82A1-CDC866AD23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159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nature20563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The aim of the lectures is not frontal teaching, but something that helps you.</a:t>
            </a:r>
          </a:p>
          <a:p>
            <a:r>
              <a:rPr lang="en-DE" dirty="0"/>
              <a:t>Ask questions!!!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37221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9569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panose="020B0604020202020204" pitchFamily="34" charset="0"/>
              <a:buNone/>
              <a:defRPr sz="1800"/>
            </a:pPr>
            <a:r>
              <a:rPr lang="en-GB" sz="1200" b="1" dirty="0">
                <a:solidFill>
                  <a:srgbClr val="007A3D"/>
                </a:solidFill>
              </a:rPr>
              <a:t>Discuss </a:t>
            </a:r>
            <a:r>
              <a:rPr lang="en-GB" sz="1200" b="0" dirty="0">
                <a:solidFill>
                  <a:srgbClr val="007A3D"/>
                </a:solidFill>
              </a:rPr>
              <a:t>what your learnt from your research vs from AI.</a:t>
            </a:r>
          </a:p>
          <a:p>
            <a:pPr marL="457200" lvl="1" indent="0">
              <a:buFont typeface="Arial" panose="020B0604020202020204" pitchFamily="34" charset="0"/>
              <a:buNone/>
              <a:defRPr sz="1800"/>
            </a:pPr>
            <a:endParaRPr lang="en-GB" sz="1200" b="1" dirty="0">
              <a:solidFill>
                <a:srgbClr val="007A3D"/>
              </a:solidFill>
            </a:endParaRPr>
          </a:p>
          <a:p>
            <a:pPr marL="457200" lvl="1" indent="0">
              <a:buFont typeface="Arial" panose="020B0604020202020204" pitchFamily="34" charset="0"/>
              <a:buNone/>
              <a:defRPr sz="1800"/>
            </a:pPr>
            <a:r>
              <a:rPr lang="en-GB" sz="1200" b="1" dirty="0">
                <a:solidFill>
                  <a:srgbClr val="007A3D"/>
                </a:solidFill>
              </a:rPr>
              <a:t>Engaging slides </a:t>
            </a:r>
            <a:r>
              <a:rPr lang="en-GB" sz="1200" dirty="0">
                <a:solidFill>
                  <a:srgbClr val="007A3D"/>
                </a:solidFill>
              </a:rPr>
              <a:t>– rule of thumb: do the slides the way you learn the most when you see a presentation.</a:t>
            </a:r>
          </a:p>
          <a:p>
            <a:pPr marL="457200" lvl="1" indent="0">
              <a:buFont typeface="Arial" panose="020B0604020202020204" pitchFamily="34" charset="0"/>
              <a:buNone/>
              <a:defRPr sz="1800"/>
            </a:pPr>
            <a:endParaRPr lang="en-GB" sz="1200" dirty="0">
              <a:solidFill>
                <a:srgbClr val="FF0000"/>
              </a:solidFill>
            </a:endParaRPr>
          </a:p>
          <a:p>
            <a:pPr marL="457200" lvl="1" indent="0">
              <a:buFont typeface="Arial" panose="020B0604020202020204" pitchFamily="34" charset="0"/>
              <a:buNone/>
              <a:defRPr sz="1800"/>
            </a:pPr>
            <a:r>
              <a:rPr lang="en-GB" sz="1200" b="1" dirty="0">
                <a:solidFill>
                  <a:srgbClr val="FF0000"/>
                </a:solidFill>
              </a:rPr>
              <a:t>Study material </a:t>
            </a:r>
            <a:r>
              <a:rPr lang="en-GB" sz="1200" dirty="0">
                <a:solidFill>
                  <a:srgbClr val="FF0000"/>
                </a:solidFill>
              </a:rPr>
              <a:t>– great if slides are dynamic (but either keep non-dynamic version or keep in mind that peers will study from the slides; text hidden behind boxes, pics non-suitable)</a:t>
            </a:r>
          </a:p>
          <a:p>
            <a:pPr marL="457200" lvl="1" indent="0">
              <a:buFont typeface="Arial" panose="020B0604020202020204" pitchFamily="34" charset="0"/>
              <a:buNone/>
              <a:defRPr sz="1800"/>
            </a:pPr>
            <a:endParaRPr lang="en-GB" sz="1200" dirty="0">
              <a:solidFill>
                <a:srgbClr val="FF0000"/>
              </a:solidFill>
            </a:endParaRPr>
          </a:p>
          <a:p>
            <a:pPr marL="457200" lvl="1" indent="0">
              <a:buFont typeface="Arial" panose="020B0604020202020204" pitchFamily="34" charset="0"/>
              <a:buNone/>
              <a:defRPr sz="1800"/>
            </a:pPr>
            <a:r>
              <a:rPr lang="en-GB" sz="1200" b="1" dirty="0">
                <a:solidFill>
                  <a:srgbClr val="FF0000"/>
                </a:solidFill>
              </a:rPr>
              <a:t>Various approaches </a:t>
            </a:r>
          </a:p>
          <a:p>
            <a:pPr marL="628650" lvl="1" indent="-171450">
              <a:buFontTx/>
              <a:buChar char="-"/>
              <a:defRPr sz="1800"/>
            </a:pPr>
            <a:r>
              <a:rPr lang="en-GB" sz="1200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one has clear signal content per slide and then many slides are possible</a:t>
            </a:r>
          </a:p>
          <a:p>
            <a:pPr marL="628650" lvl="1" indent="-171450">
              <a:buFontTx/>
              <a:buChar char="-"/>
              <a:defRPr sz="1800"/>
            </a:pPr>
            <a:r>
              <a:rPr lang="en-GB" sz="1200" kern="12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other has dynamic (perhaps denser) slides, but then fewer slides are needed</a:t>
            </a:r>
          </a:p>
          <a:p>
            <a:endParaRPr lang="en-GB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98566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Presentation – a back bone of the course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GB" sz="1800" dirty="0">
                <a:solidFill>
                  <a:srgbClr val="222222"/>
                </a:solidFill>
              </a:rPr>
              <a:t>Read and synthesize primary literature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GB" sz="1800" dirty="0">
                <a:solidFill>
                  <a:srgbClr val="222222"/>
                </a:solidFill>
              </a:rPr>
              <a:t>Learn about basic ecological concepts</a:t>
            </a: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GB" sz="1200" dirty="0">
                <a:solidFill>
                  <a:srgbClr val="222222"/>
                </a:solidFill>
              </a:rPr>
              <a:t>Practice scientific thinking and clear communication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GB" sz="1200" dirty="0">
                <a:solidFill>
                  <a:srgbClr val="222222"/>
                </a:solidFill>
              </a:rPr>
              <a:t>Connect classic ideas with modern developments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GB" sz="1200" dirty="0">
                <a:solidFill>
                  <a:srgbClr val="222222"/>
                </a:solidFill>
              </a:rPr>
              <a:t>Create re-usable study material for peers</a:t>
            </a:r>
          </a:p>
          <a:p>
            <a:endParaRPr lang="en-GB" sz="1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Active participation in the lectures, excursion and the symposium is required for the admission to the exam. </a:t>
            </a: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endParaRPr lang="en-GB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Passing the course requires grade 1-3 ( = 100-90%, 2 = 89-70%, 3 = 69-50%) from both components:</a:t>
            </a: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(1)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Presentation (60%)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clarity, scientific grounding, engagement, and defence of arguments during group presentation at the symposium. </a:t>
            </a:r>
          </a:p>
          <a:p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(2)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Exam (40%)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written test evaluating knowledge of key ecological principles. </a:t>
            </a:r>
          </a:p>
          <a:p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final grade is the rounded weighted mean of the presentation and exam grades.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776305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PETO, can you create the list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2004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PETO, can you create the list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20310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PETO, can you create the list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09285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74386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1032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93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l"/>
            <a:r>
              <a:rPr lang="en-GB" sz="12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-  a newly founded research group exploring global patterns and evolution of traits along with local adaptations</a:t>
            </a:r>
          </a:p>
          <a:p>
            <a:pPr marL="171450" indent="-171450" algn="l">
              <a:buFontTx/>
              <a:buChar char="-"/>
            </a:pPr>
            <a:r>
              <a:rPr lang="en-GB" sz="12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using mainly birds as our model species to understand reproduction and mating systems, song and fear; </a:t>
            </a:r>
          </a:p>
          <a:p>
            <a:pPr marL="171450" indent="-171450" algn="l">
              <a:buFontTx/>
              <a:buChar char="-"/>
            </a:pP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all tied together by a common threads: </a:t>
            </a:r>
            <a:r>
              <a:rPr lang="en-GB" b="0" i="0" u="none" strike="noStrike" dirty="0">
                <a:effectLst/>
                <a:latin typeface="Roboto" panose="02000000000000000000" pitchFamily="2" charset="0"/>
                <a:hlinkClick r:id="rId3"/>
              </a:rPr>
              <a:t>biorhythms</a:t>
            </a:r>
            <a:r>
              <a:rPr lang="en-GB" b="0" i="0" u="none" strike="noStrike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 and reproducibility</a:t>
            </a:r>
            <a:endParaRPr lang="en-GB" sz="12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-  </a:t>
            </a:r>
            <a:r>
              <a:rPr lang="en-GB" sz="12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we are promoters of open science</a:t>
            </a:r>
          </a:p>
          <a:p>
            <a:pPr algn="l"/>
            <a:endParaRPr lang="en-GB" sz="12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4773846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6890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32846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4656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6379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6556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17371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6673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C3EA25-13DA-4AF5-82A1-CDC866AD234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3594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l"/>
            <a:endParaRPr lang="en-GB" sz="12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95785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l"/>
            <a:r>
              <a:rPr lang="en-GB" sz="12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International team</a:t>
            </a:r>
          </a:p>
          <a:p>
            <a:pPr algn="l"/>
            <a:endParaRPr lang="en-GB" sz="12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GB" sz="12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Who is an Erasmus student?</a:t>
            </a:r>
          </a:p>
          <a:p>
            <a:pPr algn="l"/>
            <a:endParaRPr lang="en-GB" sz="12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592054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171450" indent="-171450" algn="l">
              <a:buFontTx/>
              <a:buChar char="-"/>
            </a:pP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collaborate with institutions and people across the globe</a:t>
            </a:r>
          </a:p>
          <a:p>
            <a:pPr marL="171450" indent="-171450" algn="l">
              <a:buFontTx/>
              <a:buChar char="-"/>
            </a:pPr>
            <a:r>
              <a:rPr lang="en-GB" b="0" i="0" dirty="0" err="1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quetions</a:t>
            </a: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2059886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l"/>
            <a:r>
              <a:rPr lang="en-GB" sz="12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Who are you?</a:t>
            </a:r>
          </a:p>
          <a:p>
            <a:pPr algn="l"/>
            <a:r>
              <a:rPr lang="en-GB" sz="12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One word wish for the course?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2924946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aim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of the course is to provide you with</a:t>
            </a:r>
          </a:p>
          <a:p>
            <a:pPr marL="285750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 fundamental understanding of the science of ecology, its scope, methods, and </a:t>
            </a:r>
          </a:p>
          <a:p>
            <a:pPr marL="285750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relevance to both basic and applied research. </a:t>
            </a:r>
          </a:p>
          <a:p>
            <a:pPr marL="285750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 rtl="0">
              <a:spcBef>
                <a:spcPts val="1200"/>
              </a:spcBef>
              <a:spcAft>
                <a:spcPts val="1200"/>
              </a:spcAft>
              <a:buFontTx/>
              <a:buNone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Gain</a:t>
            </a:r>
          </a:p>
          <a:p>
            <a:pPr marL="285750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insights into </a:t>
            </a:r>
          </a:p>
          <a:p>
            <a:pPr marL="742950" lvl="1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ecological theory, </a:t>
            </a:r>
          </a:p>
          <a:p>
            <a:pPr marL="742950" lvl="1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empirical approaches, </a:t>
            </a:r>
          </a:p>
          <a:p>
            <a:pPr marL="742950" lvl="1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ecology helps in addressing pressing global environmental challenges.</a:t>
            </a:r>
          </a:p>
          <a:p>
            <a:pPr marL="285750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ability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to work independently within a team (using individual strength to the team’s advantage)</a:t>
            </a:r>
          </a:p>
          <a:p>
            <a:pPr marL="285750" lvl="0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experience 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</a:t>
            </a:r>
          </a:p>
          <a:p>
            <a:pPr marL="742950" lvl="1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synthetising literature</a:t>
            </a:r>
          </a:p>
          <a:p>
            <a:pPr marL="742950" lvl="1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scientific communication</a:t>
            </a:r>
          </a:p>
          <a:p>
            <a:pPr marL="742950" lvl="1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time management</a:t>
            </a:r>
          </a:p>
          <a:p>
            <a:pPr marL="742950" lvl="1" indent="-285750" rtl="0">
              <a:spcBef>
                <a:spcPts val="1200"/>
              </a:spcBef>
              <a:spcAft>
                <a:spcPts val="1200"/>
              </a:spcAft>
              <a:buFontTx/>
              <a:buChar char="-"/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critical thinking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14340613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Hands on learning</a:t>
            </a: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Work in team &amp; Presentations = back bones of the course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pPr>
            <a:r>
              <a:rPr lang="en-GB" sz="1200" kern="1200" dirty="0">
                <a:solidFill>
                  <a:srgbClr val="222222"/>
                </a:solidFill>
                <a:latin typeface="+mn-lt"/>
                <a:ea typeface="+mn-ea"/>
                <a:cs typeface="+mn-cs"/>
              </a:rPr>
              <a:t>Read and synthesize primary literature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pPr>
            <a:r>
              <a:rPr lang="en-GB" sz="1200" dirty="0">
                <a:solidFill>
                  <a:srgbClr val="222222"/>
                </a:solidFill>
              </a:rPr>
              <a:t>Learn about basic ecological concepts</a:t>
            </a:r>
            <a:endParaRPr lang="en-GB" sz="1200" kern="1200" dirty="0">
              <a:solidFill>
                <a:srgbClr val="222222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GB" sz="1200" dirty="0">
                <a:solidFill>
                  <a:srgbClr val="222222"/>
                </a:solidFill>
              </a:rPr>
              <a:t>Practice scientific thinking and clear communication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GB" sz="1200" dirty="0">
                <a:solidFill>
                  <a:srgbClr val="222222"/>
                </a:solidFill>
              </a:rPr>
              <a:t>Connect classic ideas with modern developments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GB" sz="1200" dirty="0">
                <a:solidFill>
                  <a:srgbClr val="222222"/>
                </a:solidFill>
              </a:rPr>
              <a:t>Create re-usable study material for peers</a:t>
            </a: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endParaRPr lang="en-GB" b="0" dirty="0">
              <a:effectLst/>
            </a:endParaRPr>
          </a:p>
          <a:p>
            <a:br>
              <a:rPr lang="en-GB" dirty="0"/>
            </a:b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3950374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  <p:extLst>
      <p:ext uri="{BB962C8B-B14F-4D97-AF65-F5344CB8AC3E}">
        <p14:creationId xmlns:p14="http://schemas.microsoft.com/office/powerpoint/2010/main" val="4061970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13" Type="http://schemas.openxmlformats.org/officeDocument/2006/relationships/image" Target="../media/image5.jpeg"/><Relationship Id="rId3" Type="http://schemas.openxmlformats.org/officeDocument/2006/relationships/hyperlink" Target="https://doi.org/10.1093/beheco/art098" TargetMode="External"/><Relationship Id="rId7" Type="http://schemas.openxmlformats.org/officeDocument/2006/relationships/hyperlink" Target="https://www.youtube.com/channel/UCP8ITIDaFZHW68z7KaTyDew" TargetMode="External"/><Relationship Id="rId12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sf.io/profile/" TargetMode="External"/><Relationship Id="rId11" Type="http://schemas.openxmlformats.org/officeDocument/2006/relationships/image" Target="../media/image3.jpeg"/><Relationship Id="rId5" Type="http://schemas.openxmlformats.org/officeDocument/2006/relationships/hyperlink" Target="https://www.nature.com/articles/s41467-023-37936-5" TargetMode="External"/><Relationship Id="rId10" Type="http://schemas.microsoft.com/office/2007/relationships/hdphoto" Target="../media/hdphoto1.wdp"/><Relationship Id="rId4" Type="http://schemas.openxmlformats.org/officeDocument/2006/relationships/hyperlink" Target="https://onlinelibrary.wiley.com/doi/full/10.1111/ele.13662" TargetMode="External"/><Relationship Id="rId9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doi.org/10.1093/beheco/art098" TargetMode="External"/><Relationship Id="rId7" Type="http://schemas.openxmlformats.org/officeDocument/2006/relationships/hyperlink" Target="https://www.youtube.com/channel/UCP8ITIDaFZHW68z7KaTyDew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sf.io/profile/" TargetMode="External"/><Relationship Id="rId5" Type="http://schemas.openxmlformats.org/officeDocument/2006/relationships/hyperlink" Target="https://www.nature.com/articles/s41467-023-37936-5" TargetMode="External"/><Relationship Id="rId4" Type="http://schemas.openxmlformats.org/officeDocument/2006/relationships/hyperlink" Target="https://onlinelibrary.wiley.com/doi/full/10.1111/ele.13662" TargetMode="Externa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13" Type="http://schemas.openxmlformats.org/officeDocument/2006/relationships/image" Target="../media/image5.jpeg"/><Relationship Id="rId18" Type="http://schemas.openxmlformats.org/officeDocument/2006/relationships/image" Target="../media/image13.png"/><Relationship Id="rId3" Type="http://schemas.openxmlformats.org/officeDocument/2006/relationships/hyperlink" Target="https://doi.org/10.1093/beheco/art098" TargetMode="External"/><Relationship Id="rId21" Type="http://schemas.openxmlformats.org/officeDocument/2006/relationships/image" Target="../media/image16.png"/><Relationship Id="rId7" Type="http://schemas.openxmlformats.org/officeDocument/2006/relationships/hyperlink" Target="https://www.youtube.com/channel/UCP8ITIDaFZHW68z7KaTyDew" TargetMode="External"/><Relationship Id="rId12" Type="http://schemas.openxmlformats.org/officeDocument/2006/relationships/image" Target="../media/image4.jpeg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1.png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sf.io/profile/" TargetMode="External"/><Relationship Id="rId11" Type="http://schemas.openxmlformats.org/officeDocument/2006/relationships/image" Target="../media/image3.jpeg"/><Relationship Id="rId5" Type="http://schemas.openxmlformats.org/officeDocument/2006/relationships/hyperlink" Target="https://www.nature.com/articles/s41467-023-37936-5" TargetMode="External"/><Relationship Id="rId15" Type="http://schemas.openxmlformats.org/officeDocument/2006/relationships/image" Target="../media/image10.png"/><Relationship Id="rId10" Type="http://schemas.microsoft.com/office/2007/relationships/hdphoto" Target="../media/hdphoto2.wdp"/><Relationship Id="rId19" Type="http://schemas.openxmlformats.org/officeDocument/2006/relationships/image" Target="../media/image14.png"/><Relationship Id="rId4" Type="http://schemas.openxmlformats.org/officeDocument/2006/relationships/hyperlink" Target="https://onlinelibrary.wiley.com/doi/full/10.1111/ele.13662" TargetMode="External"/><Relationship Id="rId9" Type="http://schemas.openxmlformats.org/officeDocument/2006/relationships/image" Target="../media/image8.png"/><Relationship Id="rId14" Type="http://schemas.openxmlformats.org/officeDocument/2006/relationships/image" Target="../media/image9.png"/><Relationship Id="rId22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hyperlink" Target="https://doi.org/10.1093/beheco/art098" TargetMode="External"/><Relationship Id="rId7" Type="http://schemas.openxmlformats.org/officeDocument/2006/relationships/hyperlink" Target="https://www.youtube.com/channel/UCP8ITIDaFZHW68z7KaTyDew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sf.io/profile/" TargetMode="External"/><Relationship Id="rId5" Type="http://schemas.openxmlformats.org/officeDocument/2006/relationships/hyperlink" Target="https://www.nature.com/articles/s41467-023-37936-5" TargetMode="External"/><Relationship Id="rId4" Type="http://schemas.openxmlformats.org/officeDocument/2006/relationships/hyperlink" Target="https://onlinelibrary.wiley.com/doi/full/10.1111/ele.13662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s.particify.de/present/05826594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139238"/>
            <a:ext cx="7772400" cy="1362075"/>
          </a:xfrm>
        </p:spPr>
        <p:txBody>
          <a:bodyPr>
            <a:normAutofit/>
          </a:bodyPr>
          <a:lstStyle/>
          <a:p>
            <a:pPr>
              <a:defRPr sz="4400"/>
            </a:pPr>
            <a:r>
              <a:rPr lang="en-GB" sz="3600" dirty="0">
                <a:solidFill>
                  <a:srgbClr val="007A3D"/>
                </a:solidFill>
              </a:rPr>
              <a:t>F</a:t>
            </a:r>
            <a:r>
              <a:rPr lang="en-DE" sz="3600" dirty="0">
                <a:solidFill>
                  <a:srgbClr val="007A3D"/>
                </a:solidFill>
              </a:rPr>
              <a:t>undementals of Ecology</a:t>
            </a:r>
            <a:br>
              <a:rPr lang="en-DE" sz="3600" dirty="0">
                <a:solidFill>
                  <a:srgbClr val="007A3D"/>
                </a:solidFill>
              </a:rPr>
            </a:br>
            <a:r>
              <a:rPr lang="en-DE" sz="3600" dirty="0">
                <a:solidFill>
                  <a:srgbClr val="007A3D"/>
                </a:solidFill>
              </a:rPr>
              <a:t>General ecology</a:t>
            </a:r>
            <a:endParaRPr sz="3600" dirty="0">
              <a:solidFill>
                <a:srgbClr val="007A3D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F11E535-7BDD-3746-8BC7-C10327BBEF05}"/>
              </a:ext>
            </a:extLst>
          </p:cNvPr>
          <p:cNvSpPr txBox="1">
            <a:spLocks/>
          </p:cNvSpPr>
          <p:nvPr/>
        </p:nvSpPr>
        <p:spPr>
          <a:xfrm>
            <a:off x="726661" y="2406346"/>
            <a:ext cx="7772400" cy="13620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2000" b="0" cap="non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introductions</a:t>
            </a:r>
          </a:p>
          <a:p>
            <a:pPr algn="r"/>
            <a:r>
              <a:rPr lang="en-GB" sz="2000" b="0" cap="non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course overview</a:t>
            </a:r>
          </a:p>
          <a:p>
            <a:pPr algn="r"/>
            <a:r>
              <a:rPr lang="en-GB" sz="2000" b="0" cap="non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expectations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D71A50-3DEA-BE4D-8DA7-DCCA4CEBCF91}"/>
              </a:ext>
            </a:extLst>
          </p:cNvPr>
          <p:cNvSpPr txBox="1"/>
          <p:nvPr/>
        </p:nvSpPr>
        <p:spPr>
          <a:xfrm>
            <a:off x="3879171" y="3834610"/>
            <a:ext cx="4615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2000">
                <a:solidFill>
                  <a:srgbClr val="222222"/>
                </a:solidFill>
              </a:defRPr>
            </a:pPr>
            <a:r>
              <a:rPr lang="en-GB" dirty="0">
                <a:solidFill>
                  <a:srgbClr val="007A3D"/>
                </a:solidFill>
              </a:rPr>
              <a:t>Martin Bulla		 </a:t>
            </a:r>
            <a:r>
              <a:rPr lang="en-GB" dirty="0" err="1">
                <a:solidFill>
                  <a:srgbClr val="007A3D"/>
                </a:solidFill>
              </a:rPr>
              <a:t>bullam@fzp.czu.cz</a:t>
            </a:r>
            <a:endParaRPr lang="en-GB" dirty="0">
              <a:solidFill>
                <a:srgbClr val="007A3D"/>
              </a:solidFill>
            </a:endParaRPr>
          </a:p>
          <a:p>
            <a:pPr algn="r">
              <a:defRPr sz="2000">
                <a:solidFill>
                  <a:srgbClr val="222222"/>
                </a:solidFill>
              </a:defRPr>
            </a:pPr>
            <a:r>
              <a:rPr lang="en-GB" dirty="0">
                <a:solidFill>
                  <a:srgbClr val="007A3D"/>
                </a:solidFill>
              </a:rPr>
              <a:t>Peter </a:t>
            </a:r>
            <a:r>
              <a:rPr lang="en-GB" dirty="0" err="1">
                <a:solidFill>
                  <a:srgbClr val="007A3D"/>
                </a:solidFill>
              </a:rPr>
              <a:t>Mikula</a:t>
            </a:r>
            <a:r>
              <a:rPr lang="en-GB" dirty="0">
                <a:solidFill>
                  <a:srgbClr val="007A3D"/>
                </a:solidFill>
              </a:rPr>
              <a:t>		</a:t>
            </a:r>
            <a:r>
              <a:rPr lang="en-GB" dirty="0" err="1">
                <a:solidFill>
                  <a:srgbClr val="007A3D"/>
                </a:solidFill>
              </a:rPr>
              <a:t>mikulap@fzp.czu.cz</a:t>
            </a:r>
            <a:endParaRPr lang="en-GB" dirty="0">
              <a:solidFill>
                <a:srgbClr val="007A3D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41F69B-4AE7-2A49-99BA-22AEA73B0C9B}"/>
              </a:ext>
            </a:extLst>
          </p:cNvPr>
          <p:cNvSpPr/>
          <p:nvPr/>
        </p:nvSpPr>
        <p:spPr>
          <a:xfrm>
            <a:off x="-13065" y="6605445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rPr dirty="0" err="1">
                <a:solidFill>
                  <a:schemeClr val="bg1">
                    <a:lumMod val="65000"/>
                  </a:schemeClr>
                </a:solidFill>
              </a:rPr>
              <a:t>Česká</a:t>
            </a:r>
            <a:r>
              <a:rPr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dirty="0" err="1">
                <a:solidFill>
                  <a:schemeClr val="bg1">
                    <a:lumMod val="65000"/>
                  </a:schemeClr>
                </a:solidFill>
              </a:rPr>
              <a:t>zemědělská</a:t>
            </a:r>
            <a:r>
              <a:rPr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dirty="0" err="1">
                <a:solidFill>
                  <a:schemeClr val="bg1">
                    <a:lumMod val="65000"/>
                  </a:schemeClr>
                </a:solidFill>
              </a:rPr>
              <a:t>univerzita</a:t>
            </a:r>
            <a:r>
              <a:rPr dirty="0">
                <a:solidFill>
                  <a:schemeClr val="bg1">
                    <a:lumMod val="65000"/>
                  </a:schemeClr>
                </a:solidFill>
              </a:rPr>
              <a:t> v </a:t>
            </a:r>
            <a:r>
              <a:rPr dirty="0" err="1">
                <a:solidFill>
                  <a:schemeClr val="bg1">
                    <a:lumMod val="65000"/>
                  </a:schemeClr>
                </a:solidFill>
              </a:rPr>
              <a:t>Praze</a:t>
            </a:r>
            <a:r>
              <a:rPr dirty="0">
                <a:solidFill>
                  <a:schemeClr val="bg1">
                    <a:lumMod val="65000"/>
                  </a:schemeClr>
                </a:solidFill>
              </a:rPr>
              <a:t> • CZU Prague</a:t>
            </a:r>
          </a:p>
        </p:txBody>
      </p:sp>
    </p:spTree>
    <p:extLst>
      <p:ext uri="{BB962C8B-B14F-4D97-AF65-F5344CB8AC3E}">
        <p14:creationId xmlns:p14="http://schemas.microsoft.com/office/powerpoint/2010/main" val="215978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54"/>
            <a:ext cx="8229600" cy="1143000"/>
          </a:xfrm>
        </p:spPr>
        <p:txBody>
          <a:bodyPr>
            <a:normAutofit/>
          </a:bodyPr>
          <a:lstStyle/>
          <a:p>
            <a:pPr algn="l">
              <a:defRPr sz="3400"/>
            </a:pPr>
            <a:r>
              <a:rPr lang="en-GB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Presentations</a:t>
            </a:r>
            <a:r>
              <a:rPr lang="en-GB" sz="3600" dirty="0">
                <a:solidFill>
                  <a:srgbClr val="007A3D"/>
                </a:solidFill>
              </a:rPr>
              <a:t> logistics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0454"/>
            <a:ext cx="8229600" cy="4989334"/>
          </a:xfrm>
        </p:spPr>
        <p:txBody>
          <a:bodyPr>
            <a:normAutofit lnSpcReduction="10000"/>
          </a:bodyPr>
          <a:lstStyle/>
          <a:p>
            <a:pPr>
              <a:defRPr sz="2000"/>
            </a:pPr>
            <a:r>
              <a:rPr lang="en-GB" sz="2400" dirty="0">
                <a:solidFill>
                  <a:srgbClr val="222222"/>
                </a:solidFill>
              </a:rPr>
              <a:t>15 min talk + 15 min discussion</a:t>
            </a:r>
          </a:p>
          <a:p>
            <a:pPr marL="0" indent="0">
              <a:buNone/>
              <a:defRPr sz="2000"/>
            </a:pPr>
            <a:endParaRPr lang="en-GB" sz="1300" dirty="0">
              <a:solidFill>
                <a:srgbClr val="222222"/>
              </a:solidFill>
            </a:endParaRPr>
          </a:p>
          <a:p>
            <a:pPr>
              <a:defRPr sz="2000"/>
            </a:pPr>
            <a:r>
              <a:rPr lang="en-GB" sz="2400" dirty="0">
                <a:solidFill>
                  <a:srgbClr val="222222"/>
                </a:solidFill>
              </a:rPr>
              <a:t>On key aspects of ecology </a:t>
            </a:r>
            <a:endParaRPr lang="en-GB" sz="2400" dirty="0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 sz="2000"/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</a:rPr>
              <a:t>Topic</a:t>
            </a:r>
          </a:p>
          <a:p>
            <a:pPr lvl="1">
              <a:defRPr sz="2000"/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</a:rPr>
              <a:t>Papers - traditional and current</a:t>
            </a:r>
          </a:p>
          <a:p>
            <a:pPr marL="0" indent="0">
              <a:buNone/>
              <a:defRPr sz="2000"/>
            </a:pPr>
            <a:endParaRPr lang="en-GB" sz="1300" dirty="0">
              <a:solidFill>
                <a:srgbClr val="222222"/>
              </a:solidFill>
            </a:endParaRPr>
          </a:p>
          <a:p>
            <a:pPr>
              <a:defRPr sz="2000"/>
            </a:pPr>
            <a:r>
              <a:rPr lang="en-GB" sz="2400" dirty="0">
                <a:solidFill>
                  <a:srgbClr val="222222"/>
                </a:solidFill>
              </a:rPr>
              <a:t>10 teams of 4-5 people</a:t>
            </a:r>
          </a:p>
          <a:p>
            <a:pPr lvl="1">
              <a:defRPr sz="2000"/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</a:rPr>
              <a:t>randomly selected</a:t>
            </a:r>
          </a:p>
          <a:p>
            <a:pPr lvl="1">
              <a:defRPr sz="2000"/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</a:rPr>
              <a:t>all member contribute equally &amp; present</a:t>
            </a:r>
          </a:p>
          <a:p>
            <a:pPr lvl="1">
              <a:defRPr sz="2000"/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</a:rPr>
              <a:t>work load</a:t>
            </a:r>
          </a:p>
          <a:p>
            <a:pPr lvl="2">
              <a:defRPr sz="2000"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1 day – reading the papers and literature search</a:t>
            </a:r>
          </a:p>
          <a:p>
            <a:pPr lvl="2">
              <a:defRPr sz="2000"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1 day – preparing the presentation</a:t>
            </a:r>
          </a:p>
          <a:p>
            <a:pPr lvl="2">
              <a:defRPr sz="2000"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1 day – homework </a:t>
            </a:r>
          </a:p>
          <a:p>
            <a:pPr lvl="2">
              <a:defRPr sz="2000"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1 day – presentation and engagement in the discussion </a:t>
            </a:r>
          </a:p>
          <a:p>
            <a:pPr marL="914400" lvl="2" indent="0">
              <a:buNone/>
              <a:defRPr sz="2000"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				  (your and presentations of others)</a:t>
            </a:r>
          </a:p>
          <a:p>
            <a:pPr lvl="1">
              <a:defRPr sz="2000"/>
            </a:pPr>
            <a:endParaRPr lang="en-GB" sz="2000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defRPr sz="2000"/>
            </a:pPr>
            <a:endParaRPr lang="en-GB" sz="2400" dirty="0">
              <a:solidFill>
                <a:srgbClr val="222222"/>
              </a:solidFill>
            </a:endParaRPr>
          </a:p>
          <a:p>
            <a:pPr>
              <a:defRPr sz="2000"/>
            </a:pPr>
            <a:endParaRPr lang="en-GB" sz="2400" dirty="0">
              <a:solidFill>
                <a:srgbClr val="222222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54"/>
            <a:ext cx="8229600" cy="1143000"/>
          </a:xfrm>
        </p:spPr>
        <p:txBody>
          <a:bodyPr>
            <a:normAutofit/>
          </a:bodyPr>
          <a:lstStyle/>
          <a:p>
            <a:pPr algn="l">
              <a:defRPr sz="3400"/>
            </a:pPr>
            <a:r>
              <a:rPr lang="en-GB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Presentations</a:t>
            </a:r>
            <a:r>
              <a:rPr lang="en-GB" sz="3600" dirty="0">
                <a:solidFill>
                  <a:srgbClr val="007A3D"/>
                </a:solidFill>
              </a:rPr>
              <a:t> format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0568"/>
            <a:ext cx="8229600" cy="532213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  <a:defRPr sz="2000"/>
            </a:pPr>
            <a:r>
              <a:rPr lang="en-GB" sz="2400" dirty="0">
                <a:solidFill>
                  <a:srgbClr val="007A3D"/>
                </a:solidFill>
              </a:rPr>
              <a:t>General</a:t>
            </a:r>
          </a:p>
          <a:p>
            <a:pPr>
              <a:buFont typeface="Arial" panose="020B0604020202020204" pitchFamily="34" charset="0"/>
              <a:buChar char="•"/>
              <a:defRPr sz="1800"/>
            </a:pPr>
            <a:r>
              <a:rPr lang="en-GB" sz="2400" dirty="0">
                <a:solidFill>
                  <a:srgbClr val="222222"/>
                </a:solidFill>
              </a:rPr>
              <a:t>Short intro </a:t>
            </a:r>
            <a:r>
              <a:rPr lang="en-GB" sz="2400" dirty="0">
                <a:solidFill>
                  <a:srgbClr val="007A3D"/>
                </a:solidFill>
              </a:rPr>
              <a:t>→</a:t>
            </a:r>
            <a:r>
              <a:rPr lang="en-GB" sz="2400" dirty="0">
                <a:solidFill>
                  <a:srgbClr val="222222"/>
                </a:solidFill>
              </a:rPr>
              <a:t> main concepts </a:t>
            </a:r>
            <a:r>
              <a:rPr lang="en-GB" sz="2400" dirty="0">
                <a:solidFill>
                  <a:srgbClr val="007A3D"/>
                </a:solidFill>
              </a:rPr>
              <a:t>→</a:t>
            </a:r>
            <a:r>
              <a:rPr lang="en-GB" sz="2400" dirty="0">
                <a:solidFill>
                  <a:srgbClr val="222222"/>
                </a:solidFill>
              </a:rPr>
              <a:t> papers analysis </a:t>
            </a:r>
            <a:r>
              <a:rPr lang="en-GB" sz="2400" dirty="0">
                <a:solidFill>
                  <a:srgbClr val="007A3D"/>
                </a:solidFill>
              </a:rPr>
              <a:t>→</a:t>
            </a:r>
            <a:r>
              <a:rPr lang="en-GB" sz="2400" dirty="0">
                <a:solidFill>
                  <a:srgbClr val="222222"/>
                </a:solidFill>
              </a:rPr>
              <a:t> conclusions</a:t>
            </a:r>
          </a:p>
          <a:p>
            <a:pPr marL="342900" indent="-342900">
              <a:buFont typeface="Arial" panose="020B0604020202020204" pitchFamily="34" charset="0"/>
              <a:buChar char="•"/>
              <a:defRPr sz="1800"/>
            </a:pPr>
            <a:r>
              <a:rPr lang="en-GB" sz="2400" dirty="0">
                <a:solidFill>
                  <a:srgbClr val="222222"/>
                </a:solidFill>
              </a:rPr>
              <a:t>Explain clearly </a:t>
            </a:r>
          </a:p>
          <a:p>
            <a:pPr lvl="1">
              <a:defRPr sz="2000"/>
            </a:pPr>
            <a:r>
              <a:rPr lang="en-GB" sz="2000" dirty="0">
                <a:solidFill>
                  <a:srgbClr val="222222"/>
                </a:solidFill>
              </a:rPr>
              <a:t>topic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&amp; </a:t>
            </a:r>
            <a:r>
              <a:rPr lang="en-GB" sz="2000" dirty="0">
                <a:solidFill>
                  <a:srgbClr val="222222"/>
                </a:solidFill>
              </a:rPr>
              <a:t>key concepts</a:t>
            </a:r>
          </a:p>
          <a:p>
            <a:pPr lvl="1">
              <a:defRPr sz="2000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content of </a:t>
            </a:r>
            <a:r>
              <a:rPr lang="en-GB" sz="2000" dirty="0">
                <a:solidFill>
                  <a:srgbClr val="222222"/>
                </a:solidFill>
              </a:rPr>
              <a:t>each slide 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</a:t>
            </a:r>
            <a:r>
              <a:rPr lang="en-GB" sz="2000" dirty="0">
                <a:solidFill>
                  <a:srgbClr val="222222"/>
                </a:solidFill>
              </a:rPr>
              <a:t> graphic</a:t>
            </a:r>
          </a:p>
          <a:p>
            <a:pPr>
              <a:buFont typeface="Arial" panose="020B0604020202020204" pitchFamily="34" charset="0"/>
              <a:buChar char="•"/>
              <a:defRPr sz="1800"/>
            </a:pPr>
            <a:r>
              <a:rPr lang="en-GB" sz="2400" dirty="0">
                <a:solidFill>
                  <a:srgbClr val="222222"/>
                </a:solidFill>
              </a:rPr>
              <a:t>Compare classic </a:t>
            </a:r>
            <a:r>
              <a:rPr lang="en-GB" sz="2400" dirty="0">
                <a:solidFill>
                  <a:srgbClr val="007A3D"/>
                </a:solidFill>
              </a:rPr>
              <a:t>vs</a:t>
            </a:r>
            <a:r>
              <a:rPr lang="en-GB" sz="2400" dirty="0">
                <a:solidFill>
                  <a:srgbClr val="222222"/>
                </a:solidFill>
              </a:rPr>
              <a:t>. recent view </a:t>
            </a:r>
          </a:p>
          <a:p>
            <a:pPr lvl="1">
              <a:buFont typeface="Arial" panose="020B0604020202020204" pitchFamily="34" charset="0"/>
              <a:buChar char="•"/>
              <a:defRPr sz="1800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using the provided papers and your research</a:t>
            </a:r>
          </a:p>
          <a:p>
            <a:pPr lvl="1">
              <a:buFont typeface="Arial" panose="020B0604020202020204" pitchFamily="34" charset="0"/>
              <a:buChar char="•"/>
              <a:defRPr sz="1800"/>
            </a:pPr>
            <a:r>
              <a:rPr lang="en-GB" sz="2000" dirty="0">
                <a:solidFill>
                  <a:srgbClr val="222222"/>
                </a:solidFill>
              </a:rPr>
              <a:t>engage critically 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with methods, uncertainty, limitations, evidence</a:t>
            </a:r>
          </a:p>
          <a:p>
            <a:pPr>
              <a:buFont typeface="Arial" panose="020B0604020202020204" pitchFamily="34" charset="0"/>
              <a:buChar char="•"/>
              <a:defRPr sz="1800"/>
            </a:pPr>
            <a:r>
              <a:rPr lang="en-GB" sz="2400" dirty="0">
                <a:solidFill>
                  <a:srgbClr val="222222"/>
                </a:solidFill>
              </a:rPr>
              <a:t>Acknowledge sources 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of information &amp; visuals</a:t>
            </a:r>
          </a:p>
          <a:p>
            <a:pPr>
              <a:buFont typeface="Arial" panose="020B0604020202020204" pitchFamily="34" charset="0"/>
              <a:buChar char="•"/>
              <a:defRPr sz="1800"/>
            </a:pPr>
            <a:r>
              <a:rPr lang="en-GB" sz="2400" dirty="0">
                <a:solidFill>
                  <a:srgbClr val="222222"/>
                </a:solidFill>
              </a:rPr>
              <a:t>Deep dive </a:t>
            </a:r>
            <a:r>
              <a:rPr lang="en-GB" sz="2400" dirty="0">
                <a:solidFill>
                  <a:srgbClr val="007A3D"/>
                </a:solidFill>
              </a:rPr>
              <a:t>vs</a:t>
            </a:r>
            <a:r>
              <a:rPr lang="en-GB" sz="2400" dirty="0">
                <a:solidFill>
                  <a:srgbClr val="222222"/>
                </a:solidFill>
              </a:rPr>
              <a:t> AI</a:t>
            </a:r>
          </a:p>
          <a:p>
            <a:pPr marL="342900" indent="-342900">
              <a:buFont typeface="Arial" panose="020B0604020202020204" pitchFamily="34" charset="0"/>
              <a:buChar char="•"/>
              <a:defRPr sz="1800"/>
            </a:pPr>
            <a:r>
              <a:rPr lang="en-GB" sz="2400" dirty="0"/>
              <a:t>List </a:t>
            </a:r>
            <a:r>
              <a:rPr lang="en-GB" sz="2400" dirty="0">
                <a:solidFill>
                  <a:srgbClr val="007A3D"/>
                </a:solidFill>
              </a:rPr>
              <a:t>who did what </a:t>
            </a:r>
            <a:r>
              <a:rPr lang="en-GB" sz="2400" dirty="0"/>
              <a:t>on the final slide</a:t>
            </a:r>
            <a:endParaRPr lang="en-GB" sz="2400" dirty="0">
              <a:solidFill>
                <a:srgbClr val="222222"/>
              </a:solidFill>
            </a:endParaRPr>
          </a:p>
          <a:p>
            <a:pPr marL="0" indent="0">
              <a:buNone/>
              <a:defRPr sz="2000"/>
            </a:pPr>
            <a:endParaRPr lang="en-GB" sz="2400" dirty="0">
              <a:solidFill>
                <a:srgbClr val="222222"/>
              </a:solidFill>
            </a:endParaRPr>
          </a:p>
          <a:p>
            <a:pPr marL="0" indent="0">
              <a:buNone/>
              <a:defRPr sz="2000"/>
            </a:pPr>
            <a:r>
              <a:rPr lang="en-GB" sz="2400" dirty="0">
                <a:solidFill>
                  <a:srgbClr val="007A3D"/>
                </a:solidFill>
              </a:rPr>
              <a:t>Slides</a:t>
            </a:r>
          </a:p>
          <a:p>
            <a:pPr>
              <a:defRPr sz="2000"/>
            </a:pPr>
            <a:r>
              <a:rPr lang="en-GB" sz="2400" dirty="0">
                <a:solidFill>
                  <a:srgbClr val="222222"/>
                </a:solidFill>
              </a:rPr>
              <a:t>Engaging</a:t>
            </a:r>
          </a:p>
          <a:p>
            <a:pPr lvl="1">
              <a:defRPr sz="2000"/>
            </a:pPr>
            <a:r>
              <a:rPr lang="en-GB" sz="2000" dirty="0">
                <a:solidFill>
                  <a:srgbClr val="222222"/>
                </a:solidFill>
              </a:rPr>
              <a:t>Keep text to minimum</a:t>
            </a:r>
          </a:p>
          <a:p>
            <a:pPr lvl="1">
              <a:defRPr sz="2000"/>
            </a:pPr>
            <a:r>
              <a:rPr lang="en-GB" sz="2000" dirty="0">
                <a:solidFill>
                  <a:srgbClr val="222222"/>
                </a:solidFill>
              </a:rPr>
              <a:t>Use high visual signal content 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(pics, photos, diagrams, graphs)</a:t>
            </a:r>
          </a:p>
          <a:p>
            <a:pPr lvl="1">
              <a:defRPr sz="2000"/>
            </a:pPr>
            <a:r>
              <a:rPr lang="en-GB" sz="2000" dirty="0"/>
              <a:t>Number of slides </a:t>
            </a:r>
            <a:r>
              <a:rPr lang="en-GB" sz="2000" dirty="0">
                <a:solidFill>
                  <a:srgbClr val="007A3D"/>
                </a:solidFill>
              </a:rPr>
              <a:t>vs</a:t>
            </a:r>
            <a:r>
              <a:rPr lang="en-GB" sz="2000" dirty="0"/>
              <a:t> detail </a:t>
            </a:r>
            <a:r>
              <a:rPr lang="en-GB" sz="2000" dirty="0">
                <a:solidFill>
                  <a:srgbClr val="007A3D"/>
                </a:solidFill>
              </a:rPr>
              <a:t>vs</a:t>
            </a:r>
            <a:r>
              <a:rPr lang="en-GB" sz="2000" dirty="0"/>
              <a:t> thorough explanation</a:t>
            </a:r>
            <a:endParaRPr lang="en-GB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defRPr sz="2000"/>
            </a:pPr>
            <a:r>
              <a:rPr lang="en-GB" sz="2400" dirty="0">
                <a:solidFill>
                  <a:srgbClr val="C00000"/>
                </a:solidFill>
              </a:rPr>
              <a:t>Study material for peers</a:t>
            </a:r>
          </a:p>
          <a:p>
            <a:pPr lvl="1">
              <a:defRPr sz="2000"/>
            </a:pPr>
            <a:r>
              <a:rPr lang="en-GB" sz="2000" dirty="0">
                <a:solidFill>
                  <a:srgbClr val="222222"/>
                </a:solidFill>
              </a:rPr>
              <a:t>Leave detailed descriptions for notes</a:t>
            </a:r>
          </a:p>
          <a:p>
            <a:pPr lvl="1">
              <a:defRPr sz="2000"/>
            </a:pPr>
            <a:r>
              <a:rPr lang="en-GB" sz="2000" dirty="0">
                <a:solidFill>
                  <a:srgbClr val="222222"/>
                </a:solidFill>
              </a:rPr>
              <a:t>Dynamic content welcomed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but </a:t>
            </a:r>
          </a:p>
          <a:p>
            <a:pPr lvl="1">
              <a:defRPr sz="2000"/>
            </a:pP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Export with notes as pdf</a:t>
            </a:r>
          </a:p>
          <a:p>
            <a:pPr marL="0" indent="0">
              <a:buNone/>
              <a:defRPr sz="2000"/>
            </a:pPr>
            <a:endParaRPr lang="en-GB" sz="2400" dirty="0">
              <a:solidFill>
                <a:srgbClr val="007A3D"/>
              </a:solidFill>
            </a:endParaRPr>
          </a:p>
          <a:p>
            <a:pPr>
              <a:defRPr sz="2000"/>
            </a:pPr>
            <a:endParaRPr lang="en-GB" sz="2400" dirty="0">
              <a:solidFill>
                <a:srgbClr val="222222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3061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6679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GB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Presentations </a:t>
            </a:r>
            <a:r>
              <a:rPr lang="en-GB" sz="3600" dirty="0">
                <a:solidFill>
                  <a:srgbClr val="007A3D"/>
                </a:solidFill>
              </a:rPr>
              <a:t>evaluation</a:t>
            </a:r>
            <a:endParaRPr sz="3600" dirty="0">
              <a:solidFill>
                <a:srgbClr val="C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8CF019E-3D29-1341-B1EB-244B58B1420D}"/>
              </a:ext>
            </a:extLst>
          </p:cNvPr>
          <p:cNvSpPr txBox="1">
            <a:spLocks/>
          </p:cNvSpPr>
          <p:nvPr/>
        </p:nvSpPr>
        <p:spPr>
          <a:xfrm>
            <a:off x="457200" y="1136321"/>
            <a:ext cx="8229600" cy="452596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900"/>
              </a:spcAft>
              <a:defRPr sz="2000"/>
            </a:pPr>
            <a:r>
              <a:rPr lang="en-GB" sz="2400" dirty="0">
                <a:solidFill>
                  <a:srgbClr val="C00000"/>
                </a:solidFill>
              </a:rPr>
              <a:t>TEAM </a:t>
            </a:r>
          </a:p>
          <a:p>
            <a:pPr>
              <a:spcBef>
                <a:spcPts val="0"/>
              </a:spcBef>
              <a:spcAft>
                <a:spcPts val="900"/>
              </a:spcAft>
              <a:defRPr sz="2000"/>
            </a:pP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Conceptual </a:t>
            </a:r>
            <a:r>
              <a:rPr lang="en-GB" sz="2400" dirty="0">
                <a:solidFill>
                  <a:srgbClr val="222222"/>
                </a:solidFill>
              </a:rPr>
              <a:t>understanding and clarity                                            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(ability to synthesize primary literature)</a:t>
            </a:r>
          </a:p>
          <a:p>
            <a:pPr>
              <a:spcBef>
                <a:spcPts val="0"/>
              </a:spcBef>
              <a:spcAft>
                <a:spcPts val="900"/>
              </a:spcAft>
              <a:defRPr sz="2000"/>
            </a:pPr>
            <a:r>
              <a:rPr lang="en-GB" sz="2400" dirty="0">
                <a:solidFill>
                  <a:srgbClr val="222222"/>
                </a:solidFill>
              </a:rPr>
              <a:t>Correctness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arguments grounded in evidence</a:t>
            </a:r>
          </a:p>
          <a:p>
            <a:pPr>
              <a:spcBef>
                <a:spcPts val="0"/>
              </a:spcBef>
              <a:spcAft>
                <a:spcPts val="900"/>
              </a:spcAft>
              <a:defRPr sz="2000"/>
            </a:pPr>
            <a:r>
              <a:rPr lang="en-GB" sz="2400" dirty="0"/>
              <a:t>Connection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 classical ideas with modern developments</a:t>
            </a:r>
          </a:p>
          <a:p>
            <a:pPr>
              <a:spcBef>
                <a:spcPts val="0"/>
              </a:spcBef>
              <a:spcAft>
                <a:spcPts val="900"/>
              </a:spcAft>
              <a:defRPr sz="2000"/>
            </a:pPr>
            <a:r>
              <a:rPr lang="en-GB" sz="2400" dirty="0">
                <a:solidFill>
                  <a:srgbClr val="222222"/>
                </a:solidFill>
              </a:rPr>
              <a:t>Engagement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ability to capture audience’s attention</a:t>
            </a:r>
          </a:p>
          <a:p>
            <a:pPr>
              <a:spcBef>
                <a:spcPts val="0"/>
              </a:spcBef>
              <a:spcAft>
                <a:spcPts val="900"/>
              </a:spcAft>
              <a:defRPr sz="2000"/>
            </a:pPr>
            <a:r>
              <a:rPr lang="en-GB" sz="2400" dirty="0"/>
              <a:t>Academic integrity</a:t>
            </a:r>
          </a:p>
          <a:p>
            <a:pPr>
              <a:spcBef>
                <a:spcPts val="0"/>
              </a:spcBef>
              <a:spcAft>
                <a:spcPts val="900"/>
              </a:spcAft>
              <a:defRPr sz="2000"/>
            </a:pPr>
            <a:r>
              <a:rPr lang="en-GB" sz="2400" dirty="0">
                <a:solidFill>
                  <a:srgbClr val="222222"/>
                </a:solidFill>
              </a:rPr>
              <a:t>Structure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r>
              <a:rPr lang="en-GB" sz="2400" dirty="0">
                <a:solidFill>
                  <a:srgbClr val="222222"/>
                </a:solidFill>
              </a:rPr>
              <a:t> 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logical and easy to follow</a:t>
            </a:r>
          </a:p>
          <a:p>
            <a:pPr>
              <a:spcBef>
                <a:spcPts val="0"/>
              </a:spcBef>
              <a:spcAft>
                <a:spcPts val="900"/>
              </a:spcAft>
              <a:defRPr sz="2000"/>
            </a:pPr>
            <a:r>
              <a:rPr lang="en-GB" sz="2400" dirty="0">
                <a:solidFill>
                  <a:srgbClr val="222222"/>
                </a:solidFill>
              </a:rPr>
              <a:t>Timing 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(15min)</a:t>
            </a:r>
          </a:p>
          <a:p>
            <a:pPr>
              <a:spcBef>
                <a:spcPts val="0"/>
              </a:spcBef>
              <a:spcAft>
                <a:spcPts val="900"/>
              </a:spcAft>
              <a:defRPr sz="2000"/>
            </a:pP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Ability to </a:t>
            </a:r>
            <a:r>
              <a:rPr lang="en-GB" sz="2400" dirty="0">
                <a:solidFill>
                  <a:srgbClr val="222222"/>
                </a:solidFill>
              </a:rPr>
              <a:t>discuss &amp; defend 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your</a:t>
            </a:r>
            <a:r>
              <a:rPr lang="en-GB" sz="2400" dirty="0">
                <a:solidFill>
                  <a:srgbClr val="222222"/>
                </a:solidFill>
              </a:rPr>
              <a:t> views</a:t>
            </a:r>
          </a:p>
          <a:p>
            <a:pPr>
              <a:spcBef>
                <a:spcPts val="0"/>
              </a:spcBef>
              <a:spcAft>
                <a:spcPts val="900"/>
              </a:spcAft>
              <a:defRPr sz="2000"/>
            </a:pP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Reusability as </a:t>
            </a:r>
            <a:r>
              <a:rPr lang="en-GB" sz="2400" dirty="0">
                <a:solidFill>
                  <a:srgbClr val="222222"/>
                </a:solidFill>
              </a:rPr>
              <a:t>study material</a:t>
            </a:r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for pears</a:t>
            </a:r>
          </a:p>
          <a:p>
            <a:pPr>
              <a:spcBef>
                <a:spcPts val="0"/>
              </a:spcBef>
              <a:spcAft>
                <a:spcPts val="900"/>
              </a:spcAft>
              <a:defRPr sz="2000"/>
            </a:pPr>
            <a:endParaRPr lang="en-GB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5299" y="274638"/>
            <a:ext cx="8229600" cy="1143000"/>
          </a:xfrm>
        </p:spPr>
        <p:txBody>
          <a:bodyPr>
            <a:normAutofit/>
          </a:bodyPr>
          <a:lstStyle/>
          <a:p>
            <a:pPr algn="l">
              <a:defRPr sz="3400"/>
            </a:pPr>
            <a:r>
              <a:rPr lang="en-DE" sz="3600" dirty="0">
                <a:solidFill>
                  <a:schemeClr val="bg1">
                    <a:lumMod val="50000"/>
                  </a:schemeClr>
                </a:solidFill>
              </a:rPr>
              <a:t>Course</a:t>
            </a:r>
            <a:r>
              <a:rPr lang="en-DE" sz="3600" dirty="0">
                <a:solidFill>
                  <a:srgbClr val="007A3D"/>
                </a:solidFill>
              </a:rPr>
              <a:t> requirements</a:t>
            </a:r>
            <a:endParaRPr sz="3600" dirty="0">
              <a:solidFill>
                <a:srgbClr val="007A3D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2CEB46-FC51-E34E-8D6B-EBF3949ECAE4}"/>
              </a:ext>
            </a:extLst>
          </p:cNvPr>
          <p:cNvSpPr txBox="1"/>
          <p:nvPr/>
        </p:nvSpPr>
        <p:spPr>
          <a:xfrm>
            <a:off x="1325299" y="1457896"/>
            <a:ext cx="7511969" cy="2823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Aft>
                <a:spcPts val="3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Required </a:t>
            </a:r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for admission to the exam </a:t>
            </a:r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- a</a:t>
            </a:r>
            <a:r>
              <a:rPr lang="en-GB" sz="1800" b="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ctive participation at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lectures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e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xcursion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symposium</a:t>
            </a:r>
            <a:endParaRPr lang="en-GB" b="0" dirty="0">
              <a:effectLst/>
            </a:endParaRPr>
          </a:p>
          <a:p>
            <a:pPr rtl="0">
              <a:spcAft>
                <a:spcPts val="300"/>
              </a:spcAft>
            </a:pPr>
            <a:br>
              <a:rPr lang="en-GB" dirty="0"/>
            </a:b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Passing the course requires </a:t>
            </a:r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g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rades 1, 2 or 3 from both:</a:t>
            </a:r>
          </a:p>
          <a:p>
            <a:pPr rtl="0">
              <a:spcAft>
                <a:spcPts val="300"/>
              </a:spcAft>
            </a:pPr>
            <a:r>
              <a:rPr lang="en-GB" sz="1600" b="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				  (</a:t>
            </a:r>
            <a:r>
              <a:rPr lang="en-DE" sz="1600" b="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1 = 100-90%, 2 = 89-70%, 3 = 69-50%)</a:t>
            </a:r>
            <a:endParaRPr lang="en-GB" sz="1600" b="0" i="0" u="none" strike="noStrike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presentation (60%)</a:t>
            </a:r>
            <a:endParaRPr lang="en-GB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exam (40%)</a:t>
            </a:r>
            <a:endParaRPr lang="en-GB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15069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 sz="4400"/>
            </a:pPr>
            <a:r>
              <a:rPr sz="3600" dirty="0">
                <a:solidFill>
                  <a:srgbClr val="007A3D"/>
                </a:solidFill>
              </a:rPr>
              <a:t>Topics &amp; Readings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sz="2400" dirty="0">
                <a:solidFill>
                  <a:srgbClr val="222222"/>
                </a:solidFill>
              </a:rPr>
              <a:t>Classic vs. modern papers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12F25-B797-844C-9C62-9F00F18BC633}"/>
              </a:ext>
            </a:extLst>
          </p:cNvPr>
          <p:cNvSpPr txBox="1"/>
          <p:nvPr/>
        </p:nvSpPr>
        <p:spPr>
          <a:xfrm>
            <a:off x="3972297" y="566678"/>
            <a:ext cx="517170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Eco-evolutionary dynamics &amp; life histories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Population ecology essentials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Species interactions &amp; coexistence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Food webs &amp; network ecology</a:t>
            </a:r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Macroecology &amp; biogeography 1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Macroecology &amp; biogeography 2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Global change ecology</a:t>
            </a:r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Drivers of biodiversity crisis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Biodiversity (ecosystem functioning/services)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Applied ecology: New tools &amp; data streams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 sz="4400"/>
            </a:pPr>
            <a:r>
              <a:rPr lang="en-DE" sz="3600" dirty="0">
                <a:solidFill>
                  <a:srgbClr val="007A3D"/>
                </a:solidFill>
              </a:rPr>
              <a:t>Attandance</a:t>
            </a:r>
            <a:endParaRPr sz="3600" dirty="0">
              <a:solidFill>
                <a:srgbClr val="007A3D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12F25-B797-844C-9C62-9F00F18BC633}"/>
              </a:ext>
            </a:extLst>
          </p:cNvPr>
          <p:cNvSpPr txBox="1"/>
          <p:nvPr/>
        </p:nvSpPr>
        <p:spPr>
          <a:xfrm>
            <a:off x="-999939" y="3070850"/>
            <a:ext cx="51717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Fundamentals of Ecology </a:t>
            </a:r>
          </a:p>
          <a:p>
            <a:pPr algn="ctr"/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(ZEX101E)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549717-69D9-C64C-903F-F1401FED4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913" y="895839"/>
            <a:ext cx="2160000" cy="21425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B7EB94-BCDF-3D4E-91AF-095976C6A5F2}"/>
              </a:ext>
            </a:extLst>
          </p:cNvPr>
          <p:cNvSpPr txBox="1"/>
          <p:nvPr/>
        </p:nvSpPr>
        <p:spPr>
          <a:xfrm>
            <a:off x="1895661" y="3070850"/>
            <a:ext cx="51717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Fundamentals of Ecology </a:t>
            </a:r>
          </a:p>
          <a:p>
            <a:pPr algn="ctr"/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(ZEX111E)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4BB2C9-BCD4-E241-A3FE-CE93A693F266}"/>
              </a:ext>
            </a:extLst>
          </p:cNvPr>
          <p:cNvSpPr txBox="1"/>
          <p:nvPr/>
        </p:nvSpPr>
        <p:spPr>
          <a:xfrm>
            <a:off x="4791261" y="3070850"/>
            <a:ext cx="51717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General Ecology </a:t>
            </a:r>
          </a:p>
          <a:p>
            <a:pPr algn="ctr"/>
            <a:r>
              <a:rPr lang="en-GB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(ZEX12E)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3406D9D-7ABF-9345-9A26-C3025F02F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5018" y="823909"/>
            <a:ext cx="2268000" cy="228643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B28B322-6F8D-2C43-AB12-BB1B49B39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2123" y="870233"/>
            <a:ext cx="2268000" cy="224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374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 sz="4400"/>
            </a:pPr>
            <a:r>
              <a:rPr sz="3600" dirty="0">
                <a:solidFill>
                  <a:srgbClr val="007A3D"/>
                </a:solidFill>
              </a:rPr>
              <a:t>Topics &amp; Readings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400" dirty="0">
                <a:solidFill>
                  <a:srgbClr val="222222"/>
                </a:solidFill>
              </a:rPr>
              <a:t>Assignment to groups</a:t>
            </a:r>
            <a:endParaRPr sz="2400" dirty="0">
              <a:solidFill>
                <a:srgbClr val="222222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12F25-B797-844C-9C62-9F00F18BC633}"/>
              </a:ext>
            </a:extLst>
          </p:cNvPr>
          <p:cNvSpPr txBox="1"/>
          <p:nvPr/>
        </p:nvSpPr>
        <p:spPr>
          <a:xfrm>
            <a:off x="3972297" y="566678"/>
            <a:ext cx="517170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Eco-evolutionary dynamics &amp; life histories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Population ecology essentials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Species interactions &amp; coexistence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Food webs &amp; network ecology</a:t>
            </a:r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Macroecology &amp; biogeography 1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Macroecology &amp; biogeography 2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Global change ecology</a:t>
            </a:r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Drivers of biodiversity crisis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Biodiversity (ecosystem functioning/services)</a:t>
            </a:r>
          </a:p>
          <a:p>
            <a:pPr marL="342900" indent="-342900">
              <a:buAutoNum type="arabicPeriod"/>
            </a:pPr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Applied ecology: New tools &amp; data streams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69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solidFill>
                  <a:srgbClr val="007A3D"/>
                </a:solidFill>
              </a:rPr>
              <a:t>Eco-evolutionary dynamics &amp; life histories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000" b="1"/>
            </a:pPr>
            <a:r>
              <a:rPr lang="en-GB" sz="2400" b="1" dirty="0"/>
              <a:t>Does the fast-slow continuum adequately capture life history variation across taxa, or do we need multiple axes of life-history strategy?</a:t>
            </a:r>
            <a:endParaRPr lang="cs-CZ" sz="2400" b="1" dirty="0"/>
          </a:p>
          <a:p>
            <a:pPr marL="0" indent="0">
              <a:buNone/>
              <a:defRPr sz="2000" b="1"/>
            </a:pPr>
            <a:endParaRPr lang="cs-CZ" dirty="0">
              <a:solidFill>
                <a:srgbClr val="222222"/>
              </a:solidFill>
            </a:endParaRP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Classic: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Stearns, S. C. (1977). The evolution of life history traits: a critique of the theory and a review of the data. Annual Review of Ecology and Systematics, 145–171.</a:t>
            </a: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Recent: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Stott, I. et al. (2024). Life histories are not just fast or slow. Trends in Ecology &amp; Evolution, 39(9), 830–840.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sz="3600" dirty="0">
                <a:solidFill>
                  <a:srgbClr val="007A3D"/>
                </a:solidFill>
              </a:rPr>
              <a:t>Population ecology essentials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000" b="1"/>
            </a:pPr>
            <a:r>
              <a:rPr lang="en-GB" sz="2400" b="1" dirty="0"/>
              <a:t>Allee effects: ecological curiosity or fundamental driver of population dynamics?</a:t>
            </a:r>
            <a:endParaRPr lang="cs-CZ" sz="2400" dirty="0">
              <a:solidFill>
                <a:srgbClr val="222222"/>
              </a:solidFill>
            </a:endParaRPr>
          </a:p>
          <a:p>
            <a:pPr>
              <a:defRPr sz="2000" b="1"/>
            </a:pPr>
            <a:endParaRPr lang="cs-CZ" dirty="0">
              <a:solidFill>
                <a:srgbClr val="222222"/>
              </a:solidFill>
            </a:endParaRP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Classic: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Stephens, P. A., Sutherland, W. J., &amp; Freckleton, R. P. (1999). What is the Allee effect? Oikos, 185–190.</a:t>
            </a: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Recent: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Muir, E. J., Lajeunesse, M. J., &amp; Kramer, A. M. (2024). The magnitude of Allee effects varies across mechanisms. Oikos, 2024(7), e10386.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solidFill>
                  <a:srgbClr val="007A3D"/>
                </a:solidFill>
              </a:rPr>
              <a:t>Species interactions &amp; coexistence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000" b="1"/>
            </a:pPr>
            <a:r>
              <a:rPr lang="en-GB" sz="2400" b="1" dirty="0"/>
              <a:t>Top-down control or bottom-up release: Is there evidence for predation’s grip on prey numbers?</a:t>
            </a:r>
            <a:endParaRPr lang="cs-CZ" sz="2400" dirty="0">
              <a:solidFill>
                <a:srgbClr val="222222"/>
              </a:solidFill>
            </a:endParaRPr>
          </a:p>
          <a:p>
            <a:pPr>
              <a:defRPr sz="2000" b="1"/>
            </a:pPr>
            <a:endParaRPr lang="cs-CZ" dirty="0">
              <a:solidFill>
                <a:srgbClr val="222222"/>
              </a:solidFill>
            </a:endParaRP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Classic: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Krebs, C. J. et al. (1995). Impact of food and predation on the snowshoe hare cycle. Science, 269, 1112–1115.</a:t>
            </a: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Recent: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Krebs, C. J., Boonstra, R., &amp; Boutin, S. (2018). Understanding the 10-year snowshoe hare cycle. Journal of Animal Ecology, 87, 87–100.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defRPr sz="3400"/>
            </a:pPr>
            <a:r>
              <a:rPr lang="en-GB" sz="3600" b="1" dirty="0" err="1">
                <a:solidFill>
                  <a:schemeClr val="bg1"/>
                </a:solidFill>
              </a:rPr>
              <a:t>bullab</a:t>
            </a:r>
            <a:endParaRPr lang="en-GB" sz="36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0100" y="1290316"/>
            <a:ext cx="1597305" cy="1096963"/>
          </a:xfrm>
        </p:spPr>
        <p:txBody>
          <a:bodyPr>
            <a:normAutofit/>
          </a:bodyPr>
          <a:lstStyle/>
          <a:p>
            <a:pPr marL="0" indent="0" algn="r">
              <a:spcBef>
                <a:spcPts val="0"/>
              </a:spcBef>
              <a:buNone/>
            </a:pP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reproduction</a:t>
            </a:r>
            <a:endParaRPr lang="en-GB" sz="18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  <a:p>
            <a:pPr marL="0" indent="0" algn="r">
              <a:spcBef>
                <a:spcPts val="0"/>
              </a:spcBef>
              <a:buNone/>
            </a:pP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song</a:t>
            </a:r>
            <a:r>
              <a:rPr lang="en-GB" sz="11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 </a:t>
            </a:r>
            <a:endParaRPr lang="en-GB" sz="1800" b="0" i="0" dirty="0">
              <a:solidFill>
                <a:srgbClr val="00B0F0"/>
              </a:solidFill>
              <a:effectLst/>
              <a:latin typeface="Roboto" panose="02000000000000000000" pitchFamily="2" charset="0"/>
            </a:endParaRPr>
          </a:p>
          <a:p>
            <a:pPr marL="0" indent="0" algn="r">
              <a:spcBef>
                <a:spcPts val="0"/>
              </a:spcBef>
              <a:buNone/>
            </a:pP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fear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</a:rPr>
              <a:t> </a:t>
            </a:r>
            <a:endParaRPr lang="en-GB" sz="18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  <a:p>
            <a:pPr marL="0" indent="0" algn="r">
              <a:spcBef>
                <a:spcPts val="0"/>
              </a:spcBef>
              <a:buNone/>
              <a:defRPr sz="2000"/>
            </a:pPr>
            <a:endParaRPr sz="2400" dirty="0">
              <a:solidFill>
                <a:srgbClr val="22222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A344BC-D52E-4E4A-B0E0-D4053097CBB4}"/>
              </a:ext>
            </a:extLst>
          </p:cNvPr>
          <p:cNvSpPr txBox="1"/>
          <p:nvPr/>
        </p:nvSpPr>
        <p:spPr>
          <a:xfrm>
            <a:off x="2463515" y="1284541"/>
            <a:ext cx="38099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macroecology &amp; evolution</a:t>
            </a: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 </a:t>
            </a:r>
            <a:endParaRPr lang="en-GB" strike="noStrike" dirty="0">
              <a:solidFill>
                <a:srgbClr val="E8E8E8"/>
              </a:solidFill>
              <a:latin typeface="Roboto" panose="02000000000000000000" pitchFamily="2" charset="0"/>
            </a:endParaRPr>
          </a:p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 science</a:t>
            </a: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</a:t>
            </a:r>
            <a:endParaRPr lang="en-GB" b="0" i="0" strike="noStrike" dirty="0">
              <a:solidFill>
                <a:srgbClr val="00B0F0"/>
              </a:solidFill>
              <a:effectLst/>
              <a:latin typeface="Roboto" panose="02000000000000000000" pitchFamily="2" charset="0"/>
            </a:endParaRPr>
          </a:p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birds</a:t>
            </a:r>
            <a:endParaRPr lang="en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F3D798-7960-374A-9229-7D244A095518}"/>
              </a:ext>
            </a:extLst>
          </p:cNvPr>
          <p:cNvSpPr txBox="1"/>
          <p:nvPr/>
        </p:nvSpPr>
        <p:spPr>
          <a:xfrm>
            <a:off x="2476982" y="753163"/>
            <a:ext cx="6481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  <a:defRPr sz="2000"/>
            </a:pPr>
            <a:r>
              <a:rPr lang="en-GB" sz="1800" dirty="0">
                <a:solidFill>
                  <a:schemeClr val="bg1">
                    <a:lumMod val="50000"/>
                  </a:schemeClr>
                </a:solidFill>
              </a:rPr>
              <a:t>b</a:t>
            </a:r>
            <a:r>
              <a:rPr lang="en-DE" sz="1800" dirty="0">
                <a:solidFill>
                  <a:schemeClr val="bg1">
                    <a:lumMod val="50000"/>
                  </a:schemeClr>
                </a:solidFill>
              </a:rPr>
              <a:t>ullab.fzp.czu.cz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086CA6-56D4-0C45-BF2D-7F9612EC5555}"/>
              </a:ext>
            </a:extLst>
          </p:cNvPr>
          <p:cNvSpPr txBox="1"/>
          <p:nvPr/>
        </p:nvSpPr>
        <p:spPr>
          <a:xfrm>
            <a:off x="7257329" y="1559957"/>
            <a:ext cx="148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B0F0"/>
                </a:solidFill>
                <a:latin typeface="Roboto" panose="02000000000000000000" pitchFamily="2" charset="0"/>
              </a:rPr>
              <a:t>biorhythms</a:t>
            </a:r>
            <a:endParaRPr lang="en-DE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DB090F-6754-8D4D-9286-B87299022D93}"/>
              </a:ext>
            </a:extLst>
          </p:cNvPr>
          <p:cNvSpPr txBox="1"/>
          <p:nvPr/>
        </p:nvSpPr>
        <p:spPr>
          <a:xfrm>
            <a:off x="457200" y="1538657"/>
            <a:ext cx="19908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B0F0"/>
                </a:solidFill>
                <a:latin typeface="Roboto" panose="02000000000000000000" pitchFamily="2" charset="0"/>
              </a:rPr>
              <a:t>reproducibility</a:t>
            </a:r>
            <a:endParaRPr lang="en-DE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976162E-AC3A-4644-A141-6908B8ADF3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717" y="2712977"/>
            <a:ext cx="1806865" cy="2407526"/>
          </a:xfrm>
          <a:prstGeom prst="rect">
            <a:avLst/>
          </a:prstGeom>
        </p:spPr>
      </p:pic>
      <p:pic>
        <p:nvPicPr>
          <p:cNvPr id="1034" name="Picture 10" descr="project thumbnail">
            <a:extLst>
              <a:ext uri="{FF2B5EF4-FFF2-40B4-BE49-F238E27FC236}">
                <a16:creationId xmlns:a16="http://schemas.microsoft.com/office/drawing/2014/main" id="{45CBA9FA-289A-1E46-A738-50483AFCBF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695" r="3641"/>
          <a:stretch/>
        </p:blipFill>
        <p:spPr bwMode="auto">
          <a:xfrm>
            <a:off x="5239290" y="2715703"/>
            <a:ext cx="1403900" cy="24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roject thumbnail">
            <a:extLst>
              <a:ext uri="{FF2B5EF4-FFF2-40B4-BE49-F238E27FC236}">
                <a16:creationId xmlns:a16="http://schemas.microsoft.com/office/drawing/2014/main" id="{9F43708E-0596-0B46-91E6-C58FFE7049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9"/>
          <a:stretch/>
        </p:blipFill>
        <p:spPr bwMode="auto">
          <a:xfrm>
            <a:off x="3669166" y="2715703"/>
            <a:ext cx="1477285" cy="24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leonelhalsina (Leonel Herrera-Alsina) · GitHub">
            <a:extLst>
              <a:ext uri="{FF2B5EF4-FFF2-40B4-BE49-F238E27FC236}">
                <a16:creationId xmlns:a16="http://schemas.microsoft.com/office/drawing/2014/main" id="{3A5E0908-3AB9-9C43-90AC-39C671F738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43" t="6362" r="7799"/>
          <a:stretch/>
        </p:blipFill>
        <p:spPr bwMode="auto">
          <a:xfrm>
            <a:off x="513745" y="2715703"/>
            <a:ext cx="1498732" cy="24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348A0558-9724-A148-A699-8A48B17394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24" t="14008" r="24117"/>
          <a:stretch/>
        </p:blipFill>
        <p:spPr bwMode="auto">
          <a:xfrm>
            <a:off x="2089854" y="2715703"/>
            <a:ext cx="1481414" cy="24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9871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/>
      <p:bldP spid="1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solidFill>
                  <a:srgbClr val="007A3D"/>
                </a:solidFill>
              </a:rPr>
              <a:t>Food webs &amp; network ecology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000" b="1"/>
            </a:pPr>
            <a:r>
              <a:rPr lang="en-GB" sz="2400" b="1" dirty="0"/>
              <a:t>From keystone to rewiring: does food-web complexity build local biodiversity?</a:t>
            </a:r>
            <a:endParaRPr lang="cs-CZ" sz="2400" b="1" dirty="0"/>
          </a:p>
          <a:p>
            <a:pPr marL="0" indent="0">
              <a:buNone/>
              <a:defRPr sz="2000" b="1"/>
            </a:pPr>
            <a:endParaRPr lang="cs-CZ" dirty="0">
              <a:solidFill>
                <a:srgbClr val="222222"/>
              </a:solidFill>
            </a:endParaRP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Classic: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Paine, R. T. (1966). Food web complexity and species diversity. The American Naturalist, 100(910), 65–75.</a:t>
            </a: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Recent: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Bartley, T. J. et al. (2019). Food web rewiring in a changing world. Nature Ecology &amp; Evolution, 3, 345–354.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solidFill>
                  <a:srgbClr val="007A3D"/>
                </a:solidFill>
              </a:rPr>
              <a:t>Macroecology &amp; biogeography </a:t>
            </a:r>
            <a:r>
              <a:rPr lang="cs-CZ" sz="3600" dirty="0">
                <a:solidFill>
                  <a:srgbClr val="007A3D"/>
                </a:solidFill>
              </a:rPr>
              <a:t>1</a:t>
            </a:r>
            <a:endParaRPr sz="3600" dirty="0">
              <a:solidFill>
                <a:srgbClr val="007A3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000" b="1"/>
            </a:pPr>
            <a:r>
              <a:rPr lang="en-GB" sz="2400" b="1" dirty="0"/>
              <a:t>Latitudinal gradients in biodiversity (and its dimensions) - how and why?</a:t>
            </a:r>
            <a:endParaRPr lang="cs-CZ" sz="2400" dirty="0">
              <a:solidFill>
                <a:srgbClr val="222222"/>
              </a:solidFill>
            </a:endParaRPr>
          </a:p>
          <a:p>
            <a:pPr>
              <a:defRPr sz="2000" b="1"/>
            </a:pPr>
            <a:endParaRPr lang="cs-CZ" dirty="0">
              <a:solidFill>
                <a:srgbClr val="222222"/>
              </a:solidFill>
            </a:endParaRP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Classic: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Willig, M. R., Kaufman, D. M., &amp; Stevens, R. D. (2003). Latitudinal gradients of biodiversity. AREES, 34, 273–309.</a:t>
            </a: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Recent: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Brodie, J. F., &amp; Mannion, P. D. (2023). The hierarchy of factors predicting the LDG. TREE, 38(1), 15–23.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solidFill>
                  <a:srgbClr val="007A3D"/>
                </a:solidFill>
              </a:rPr>
              <a:t>Macroecology </a:t>
            </a:r>
            <a:r>
              <a:rPr lang="cs-CZ" sz="3600" dirty="0">
                <a:solidFill>
                  <a:srgbClr val="007A3D"/>
                </a:solidFill>
              </a:rPr>
              <a:t>and </a:t>
            </a:r>
            <a:r>
              <a:rPr lang="cs-CZ" sz="3600" dirty="0" err="1">
                <a:solidFill>
                  <a:srgbClr val="007A3D"/>
                </a:solidFill>
              </a:rPr>
              <a:t>biogeography</a:t>
            </a:r>
            <a:r>
              <a:rPr lang="cs-CZ" sz="3600" dirty="0">
                <a:solidFill>
                  <a:srgbClr val="007A3D"/>
                </a:solidFill>
              </a:rPr>
              <a:t> 2</a:t>
            </a:r>
            <a:endParaRPr sz="3600" dirty="0">
              <a:solidFill>
                <a:srgbClr val="007A3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000" b="1"/>
            </a:pPr>
            <a:r>
              <a:rPr lang="en-GB" sz="2400" b="1" dirty="0"/>
              <a:t>How many species do we actually have on Earth? Why is it so hard to estimate?</a:t>
            </a:r>
            <a:endParaRPr lang="cs-CZ" sz="2400" dirty="0">
              <a:solidFill>
                <a:srgbClr val="222222"/>
              </a:solidFill>
            </a:endParaRPr>
          </a:p>
          <a:p>
            <a:pPr>
              <a:defRPr sz="2000" b="1"/>
            </a:pPr>
            <a:endParaRPr lang="cs-CZ" dirty="0">
              <a:solidFill>
                <a:srgbClr val="222222"/>
              </a:solidFill>
            </a:endParaRP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Classic: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Mora, C. et al. (2011). How many species are there on Earth and in the ocean? PLoS Biology, 9(8), e1001127.</a:t>
            </a: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Recent: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Wiens, J. J. (2023). How many species are there on Earth? Progress and problems. PLoS Biology, 21(11), e3002388.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solidFill>
                  <a:srgbClr val="007A3D"/>
                </a:solidFill>
              </a:rPr>
              <a:t>Global change ecology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000" b="1"/>
            </a:pPr>
            <a:r>
              <a:rPr lang="en-GB" sz="2400" b="1" dirty="0"/>
              <a:t>Are we facing a sixth mass extinction?</a:t>
            </a:r>
            <a:endParaRPr lang="cs-CZ" sz="2400" dirty="0">
              <a:solidFill>
                <a:srgbClr val="222222"/>
              </a:solidFill>
            </a:endParaRPr>
          </a:p>
          <a:p>
            <a:pPr>
              <a:defRPr sz="2000" b="1"/>
            </a:pPr>
            <a:endParaRPr lang="cs-CZ" dirty="0">
              <a:solidFill>
                <a:srgbClr val="222222"/>
              </a:solidFill>
            </a:endParaRP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Classic: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Ceballos, G. et al. (2015). Entering the sixth mass extinction. Science Advances, 1(5), e1400253.</a:t>
            </a: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Recent: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Wiens, J. J., &amp; Saban, K. E. (2025). Questioning the sixth mass extinction. TREE, 40(4), 375–384.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solidFill>
                  <a:srgbClr val="007A3D"/>
                </a:solidFill>
              </a:rPr>
              <a:t>Drivers of biodiversity crisis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000" b="1"/>
            </a:pPr>
            <a:r>
              <a:rPr lang="en-GB" sz="2400" b="1" dirty="0"/>
              <a:t>What are the main drivers of the current biodiversity crisis?</a:t>
            </a:r>
            <a:endParaRPr lang="cs-CZ" sz="2400" dirty="0">
              <a:solidFill>
                <a:srgbClr val="222222"/>
              </a:solidFill>
            </a:endParaRPr>
          </a:p>
          <a:p>
            <a:pPr>
              <a:defRPr sz="2000" b="1"/>
            </a:pPr>
            <a:endParaRPr lang="cs-CZ" dirty="0">
              <a:solidFill>
                <a:srgbClr val="222222"/>
              </a:solidFill>
            </a:endParaRP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Classic: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Bar-On, Y. M., Phillips, R., &amp; Milo, R. (2018). The biomass distribution on Earth. PNAS, 115(25), 6506–6511.</a:t>
            </a: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Recent:</a:t>
            </a:r>
          </a:p>
          <a:p>
            <a:pPr lvl="1">
              <a:defRPr sz="1800"/>
            </a:pPr>
            <a:r>
              <a:rPr dirty="0" err="1">
                <a:solidFill>
                  <a:srgbClr val="222222"/>
                </a:solidFill>
              </a:rPr>
              <a:t>Jaureguiberry</a:t>
            </a:r>
            <a:r>
              <a:rPr dirty="0">
                <a:solidFill>
                  <a:srgbClr val="222222"/>
                </a:solidFill>
              </a:rPr>
              <a:t>, P. et al. (2022). Direct drivers of global biodiversity loss. Science Advances, 8(45), eabm9982.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Autofit/>
          </a:bodyPr>
          <a:lstStyle/>
          <a:p>
            <a:r>
              <a:rPr sz="3600" dirty="0">
                <a:solidFill>
                  <a:srgbClr val="007A3D"/>
                </a:solidFill>
              </a:rPr>
              <a:t>Biodiversity ↔ ecosystem functioning/services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000" b="1"/>
            </a:pPr>
            <a:r>
              <a:rPr lang="en-GB" sz="2400" b="1" dirty="0"/>
              <a:t>From services to contributions: valuing nature in a human world</a:t>
            </a:r>
            <a:endParaRPr lang="cs-CZ" sz="2400" dirty="0">
              <a:solidFill>
                <a:srgbClr val="222222"/>
              </a:solidFill>
            </a:endParaRPr>
          </a:p>
          <a:p>
            <a:pPr>
              <a:defRPr sz="2000" b="1"/>
            </a:pPr>
            <a:endParaRPr lang="cs-CZ" dirty="0">
              <a:solidFill>
                <a:srgbClr val="222222"/>
              </a:solidFill>
            </a:endParaRP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Classic: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Costanza, R. et al. (1997). The value of the world's ecosystem services and natural capital. Nature, 387, 253–260.</a:t>
            </a: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Recent: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Díaz, S. et al. (2018). Assessing nature's contributions to people. Science, 359(6373), 270–272.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solidFill>
                  <a:srgbClr val="007A3D"/>
                </a:solidFill>
              </a:rPr>
              <a:t>Applied ecology: New tools &amp; data streams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000" b="1"/>
            </a:pPr>
            <a:r>
              <a:rPr lang="en-GB" sz="2400" b="1" dirty="0"/>
              <a:t>From new dawn to new standard: citizen science in ecology</a:t>
            </a:r>
            <a:endParaRPr lang="cs-CZ" sz="2400" b="1" dirty="0"/>
          </a:p>
          <a:p>
            <a:pPr marL="0" indent="0">
              <a:buNone/>
              <a:defRPr sz="2000" b="1"/>
            </a:pPr>
            <a:endParaRPr lang="cs-CZ" dirty="0">
              <a:solidFill>
                <a:srgbClr val="222222"/>
              </a:solidFill>
            </a:endParaRP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Classic:</a:t>
            </a:r>
          </a:p>
          <a:p>
            <a:pPr lvl="1">
              <a:defRPr sz="1800"/>
            </a:pPr>
            <a:r>
              <a:rPr dirty="0">
                <a:solidFill>
                  <a:srgbClr val="222222"/>
                </a:solidFill>
              </a:rPr>
              <a:t>Silvertown, J. (2009). A new dawn for citizen science. TREE, 24(9), 467–471.</a:t>
            </a:r>
          </a:p>
          <a:p>
            <a:pPr>
              <a:defRPr sz="2000" b="1"/>
            </a:pPr>
            <a:r>
              <a:rPr dirty="0">
                <a:solidFill>
                  <a:srgbClr val="222222"/>
                </a:solidFill>
              </a:rPr>
              <a:t>Recent:</a:t>
            </a:r>
          </a:p>
          <a:p>
            <a:pPr lvl="1">
              <a:defRPr sz="1800"/>
            </a:pPr>
            <a:r>
              <a:rPr dirty="0" err="1">
                <a:solidFill>
                  <a:srgbClr val="222222"/>
                </a:solidFill>
              </a:rPr>
              <a:t>Fraisl</a:t>
            </a:r>
            <a:r>
              <a:rPr dirty="0">
                <a:solidFill>
                  <a:srgbClr val="222222"/>
                </a:solidFill>
              </a:rPr>
              <a:t>, D. et al. (2022). Citizen science in environmental &amp; ecological sciences. Nature Reviews Methods Primers, 2, 64.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139238"/>
            <a:ext cx="7772400" cy="1362075"/>
          </a:xfrm>
        </p:spPr>
        <p:txBody>
          <a:bodyPr>
            <a:normAutofit/>
          </a:bodyPr>
          <a:lstStyle/>
          <a:p>
            <a:pPr>
              <a:defRPr sz="4400"/>
            </a:pPr>
            <a:r>
              <a:rPr lang="en-GB" sz="3600" dirty="0">
                <a:solidFill>
                  <a:srgbClr val="007A3D"/>
                </a:solidFill>
              </a:rPr>
              <a:t>F</a:t>
            </a:r>
            <a:r>
              <a:rPr lang="en-DE" sz="3600" dirty="0">
                <a:solidFill>
                  <a:srgbClr val="007A3D"/>
                </a:solidFill>
              </a:rPr>
              <a:t>undementals of Ecology</a:t>
            </a:r>
            <a:br>
              <a:rPr lang="en-DE" sz="3600" dirty="0">
                <a:solidFill>
                  <a:srgbClr val="007A3D"/>
                </a:solidFill>
              </a:rPr>
            </a:br>
            <a:r>
              <a:rPr lang="en-DE" sz="3600" dirty="0">
                <a:solidFill>
                  <a:srgbClr val="007A3D"/>
                </a:solidFill>
              </a:rPr>
              <a:t>General ecology</a:t>
            </a:r>
            <a:endParaRPr sz="3600" dirty="0">
              <a:solidFill>
                <a:srgbClr val="007A3D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F11E535-7BDD-3746-8BC7-C10327BBEF05}"/>
              </a:ext>
            </a:extLst>
          </p:cNvPr>
          <p:cNvSpPr txBox="1">
            <a:spLocks/>
          </p:cNvSpPr>
          <p:nvPr/>
        </p:nvSpPr>
        <p:spPr>
          <a:xfrm>
            <a:off x="726661" y="2406346"/>
            <a:ext cx="7772400" cy="13620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2000" b="0" cap="non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introductions</a:t>
            </a:r>
          </a:p>
          <a:p>
            <a:pPr algn="r"/>
            <a:r>
              <a:rPr lang="en-GB" sz="2000" b="0" cap="non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course overview</a:t>
            </a:r>
          </a:p>
          <a:p>
            <a:pPr algn="r"/>
            <a:r>
              <a:rPr lang="en-GB" sz="2000" b="0" cap="non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expectations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D71A50-3DEA-BE4D-8DA7-DCCA4CEBCF91}"/>
              </a:ext>
            </a:extLst>
          </p:cNvPr>
          <p:cNvSpPr txBox="1"/>
          <p:nvPr/>
        </p:nvSpPr>
        <p:spPr>
          <a:xfrm>
            <a:off x="3879171" y="3834610"/>
            <a:ext cx="4615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2000">
                <a:solidFill>
                  <a:srgbClr val="222222"/>
                </a:solidFill>
              </a:defRPr>
            </a:pPr>
            <a:r>
              <a:rPr lang="en-GB" dirty="0">
                <a:solidFill>
                  <a:srgbClr val="007A3D"/>
                </a:solidFill>
              </a:rPr>
              <a:t>Martin Bulla		 </a:t>
            </a:r>
            <a:r>
              <a:rPr lang="en-GB" dirty="0" err="1">
                <a:solidFill>
                  <a:srgbClr val="007A3D"/>
                </a:solidFill>
              </a:rPr>
              <a:t>bullam@fzp.czu.cz</a:t>
            </a:r>
            <a:endParaRPr lang="en-GB" dirty="0">
              <a:solidFill>
                <a:srgbClr val="007A3D"/>
              </a:solidFill>
            </a:endParaRPr>
          </a:p>
          <a:p>
            <a:pPr algn="r">
              <a:defRPr sz="2000">
                <a:solidFill>
                  <a:srgbClr val="222222"/>
                </a:solidFill>
              </a:defRPr>
            </a:pPr>
            <a:r>
              <a:rPr lang="en-GB" dirty="0">
                <a:solidFill>
                  <a:srgbClr val="007A3D"/>
                </a:solidFill>
              </a:rPr>
              <a:t>Peter </a:t>
            </a:r>
            <a:r>
              <a:rPr lang="en-GB" dirty="0" err="1">
                <a:solidFill>
                  <a:srgbClr val="007A3D"/>
                </a:solidFill>
              </a:rPr>
              <a:t>Mikula</a:t>
            </a:r>
            <a:r>
              <a:rPr lang="en-GB" dirty="0">
                <a:solidFill>
                  <a:srgbClr val="007A3D"/>
                </a:solidFill>
              </a:rPr>
              <a:t>		</a:t>
            </a:r>
            <a:r>
              <a:rPr lang="en-GB" dirty="0" err="1">
                <a:solidFill>
                  <a:srgbClr val="007A3D"/>
                </a:solidFill>
              </a:rPr>
              <a:t>mikulap@fzp.czu.cz</a:t>
            </a:r>
            <a:endParaRPr lang="en-GB" dirty="0">
              <a:solidFill>
                <a:srgbClr val="007A3D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41F69B-4AE7-2A49-99BA-22AEA73B0C9B}"/>
              </a:ext>
            </a:extLst>
          </p:cNvPr>
          <p:cNvSpPr/>
          <p:nvPr/>
        </p:nvSpPr>
        <p:spPr>
          <a:xfrm>
            <a:off x="-13065" y="6605445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r>
              <a:rPr dirty="0" err="1">
                <a:solidFill>
                  <a:schemeClr val="bg1">
                    <a:lumMod val="65000"/>
                  </a:schemeClr>
                </a:solidFill>
              </a:rPr>
              <a:t>Česká</a:t>
            </a:r>
            <a:r>
              <a:rPr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dirty="0" err="1">
                <a:solidFill>
                  <a:schemeClr val="bg1">
                    <a:lumMod val="65000"/>
                  </a:schemeClr>
                </a:solidFill>
              </a:rPr>
              <a:t>zemědělská</a:t>
            </a:r>
            <a:r>
              <a:rPr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dirty="0" err="1">
                <a:solidFill>
                  <a:schemeClr val="bg1">
                    <a:lumMod val="65000"/>
                  </a:schemeClr>
                </a:solidFill>
              </a:rPr>
              <a:t>univerzita</a:t>
            </a:r>
            <a:r>
              <a:rPr dirty="0">
                <a:solidFill>
                  <a:schemeClr val="bg1">
                    <a:lumMod val="65000"/>
                  </a:schemeClr>
                </a:solidFill>
              </a:rPr>
              <a:t> v </a:t>
            </a:r>
            <a:r>
              <a:rPr dirty="0" err="1">
                <a:solidFill>
                  <a:schemeClr val="bg1">
                    <a:lumMod val="65000"/>
                  </a:schemeClr>
                </a:solidFill>
              </a:rPr>
              <a:t>Praze</a:t>
            </a:r>
            <a:r>
              <a:rPr dirty="0">
                <a:solidFill>
                  <a:schemeClr val="bg1">
                    <a:lumMod val="65000"/>
                  </a:schemeClr>
                </a:solidFill>
              </a:rPr>
              <a:t> • CZU Prague</a:t>
            </a:r>
          </a:p>
        </p:txBody>
      </p:sp>
    </p:spTree>
    <p:extLst>
      <p:ext uri="{BB962C8B-B14F-4D97-AF65-F5344CB8AC3E}">
        <p14:creationId xmlns:p14="http://schemas.microsoft.com/office/powerpoint/2010/main" val="2016940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defRPr sz="3400"/>
            </a:pPr>
            <a:r>
              <a:rPr lang="en-GB" sz="3600" b="1" dirty="0" err="1">
                <a:solidFill>
                  <a:schemeClr val="bg1"/>
                </a:solidFill>
              </a:rPr>
              <a:t>bullab</a:t>
            </a:r>
            <a:endParaRPr lang="en-GB" sz="36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0100" y="1290316"/>
            <a:ext cx="1597305" cy="1096963"/>
          </a:xfrm>
        </p:spPr>
        <p:txBody>
          <a:bodyPr>
            <a:normAutofit/>
          </a:bodyPr>
          <a:lstStyle/>
          <a:p>
            <a:pPr marL="0" indent="0" algn="r">
              <a:spcBef>
                <a:spcPts val="0"/>
              </a:spcBef>
              <a:buNone/>
            </a:pP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reproduction</a:t>
            </a:r>
            <a:endParaRPr lang="en-GB" sz="18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  <a:p>
            <a:pPr marL="0" indent="0" algn="r">
              <a:spcBef>
                <a:spcPts val="0"/>
              </a:spcBef>
              <a:buNone/>
            </a:pP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song</a:t>
            </a:r>
            <a:r>
              <a:rPr lang="en-GB" sz="11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 </a:t>
            </a:r>
            <a:endParaRPr lang="en-GB" sz="1800" b="0" i="0" dirty="0">
              <a:solidFill>
                <a:srgbClr val="00B0F0"/>
              </a:solidFill>
              <a:effectLst/>
              <a:latin typeface="Roboto" panose="02000000000000000000" pitchFamily="2" charset="0"/>
            </a:endParaRPr>
          </a:p>
          <a:p>
            <a:pPr marL="0" indent="0" algn="r">
              <a:spcBef>
                <a:spcPts val="0"/>
              </a:spcBef>
              <a:buNone/>
            </a:pP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fear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</a:rPr>
              <a:t> </a:t>
            </a:r>
            <a:endParaRPr lang="en-GB" sz="18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  <a:p>
            <a:pPr marL="0" indent="0" algn="r">
              <a:spcBef>
                <a:spcPts val="0"/>
              </a:spcBef>
              <a:buNone/>
              <a:defRPr sz="2000"/>
            </a:pPr>
            <a:endParaRPr sz="2400" dirty="0">
              <a:solidFill>
                <a:srgbClr val="22222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A344BC-D52E-4E4A-B0E0-D4053097CBB4}"/>
              </a:ext>
            </a:extLst>
          </p:cNvPr>
          <p:cNvSpPr txBox="1"/>
          <p:nvPr/>
        </p:nvSpPr>
        <p:spPr>
          <a:xfrm>
            <a:off x="2463515" y="1284541"/>
            <a:ext cx="38099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macroecology &amp; evolution</a:t>
            </a: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 </a:t>
            </a:r>
            <a:endParaRPr lang="en-GB" strike="noStrike" dirty="0">
              <a:solidFill>
                <a:srgbClr val="E8E8E8"/>
              </a:solidFill>
              <a:latin typeface="Roboto" panose="02000000000000000000" pitchFamily="2" charset="0"/>
            </a:endParaRPr>
          </a:p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 science</a:t>
            </a: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</a:t>
            </a:r>
            <a:endParaRPr lang="en-GB" b="0" i="0" strike="noStrike" dirty="0">
              <a:solidFill>
                <a:srgbClr val="00B0F0"/>
              </a:solidFill>
              <a:effectLst/>
              <a:latin typeface="Roboto" panose="02000000000000000000" pitchFamily="2" charset="0"/>
            </a:endParaRPr>
          </a:p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birds</a:t>
            </a:r>
            <a:endParaRPr lang="en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F3D798-7960-374A-9229-7D244A095518}"/>
              </a:ext>
            </a:extLst>
          </p:cNvPr>
          <p:cNvSpPr txBox="1"/>
          <p:nvPr/>
        </p:nvSpPr>
        <p:spPr>
          <a:xfrm>
            <a:off x="2476982" y="753163"/>
            <a:ext cx="6481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  <a:defRPr sz="2000"/>
            </a:pPr>
            <a:r>
              <a:rPr lang="en-GB" sz="1800" dirty="0">
                <a:solidFill>
                  <a:schemeClr val="bg1">
                    <a:lumMod val="50000"/>
                  </a:schemeClr>
                </a:solidFill>
              </a:rPr>
              <a:t>b</a:t>
            </a:r>
            <a:r>
              <a:rPr lang="en-DE" sz="1800" dirty="0">
                <a:solidFill>
                  <a:schemeClr val="bg1">
                    <a:lumMod val="50000"/>
                  </a:schemeClr>
                </a:solidFill>
              </a:rPr>
              <a:t>ullab.fzp.czu.cz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086CA6-56D4-0C45-BF2D-7F9612EC5555}"/>
              </a:ext>
            </a:extLst>
          </p:cNvPr>
          <p:cNvSpPr txBox="1"/>
          <p:nvPr/>
        </p:nvSpPr>
        <p:spPr>
          <a:xfrm>
            <a:off x="7257329" y="1559957"/>
            <a:ext cx="148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B0F0"/>
                </a:solidFill>
                <a:latin typeface="Roboto" panose="02000000000000000000" pitchFamily="2" charset="0"/>
              </a:rPr>
              <a:t>biorhythms</a:t>
            </a:r>
            <a:endParaRPr lang="en-DE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DB090F-6754-8D4D-9286-B87299022D93}"/>
              </a:ext>
            </a:extLst>
          </p:cNvPr>
          <p:cNvSpPr txBox="1"/>
          <p:nvPr/>
        </p:nvSpPr>
        <p:spPr>
          <a:xfrm>
            <a:off x="457200" y="1538657"/>
            <a:ext cx="19908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B0F0"/>
                </a:solidFill>
                <a:latin typeface="Roboto" panose="02000000000000000000" pitchFamily="2" charset="0"/>
              </a:rPr>
              <a:t>reproducibility</a:t>
            </a:r>
            <a:endParaRPr lang="en-DE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4AD9F934-364B-2A4B-AEB5-0870365A1E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12997" r="10070" b="10129"/>
          <a:stretch/>
        </p:blipFill>
        <p:spPr bwMode="auto">
          <a:xfrm>
            <a:off x="682905" y="2555099"/>
            <a:ext cx="3889095" cy="3799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FDE4E0C2-349B-5340-8D23-CE754B3751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87" t="12652" r="13806" b="12175"/>
          <a:stretch/>
        </p:blipFill>
        <p:spPr bwMode="auto">
          <a:xfrm>
            <a:off x="4757193" y="2392080"/>
            <a:ext cx="3809963" cy="3961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7B733B4-AB62-324F-A535-3739BEF00F5C}"/>
              </a:ext>
            </a:extLst>
          </p:cNvPr>
          <p:cNvSpPr txBox="1"/>
          <p:nvPr/>
        </p:nvSpPr>
        <p:spPr>
          <a:xfrm>
            <a:off x="6273479" y="6560457"/>
            <a:ext cx="287052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DE" sz="1200" dirty="0">
                <a:solidFill>
                  <a:schemeClr val="bg1">
                    <a:lumMod val="50000"/>
                  </a:schemeClr>
                </a:solidFill>
              </a:rPr>
              <a:t>https://scholargoggler.com</a:t>
            </a:r>
          </a:p>
        </p:txBody>
      </p:sp>
    </p:spTree>
    <p:extLst>
      <p:ext uri="{BB962C8B-B14F-4D97-AF65-F5344CB8AC3E}">
        <p14:creationId xmlns:p14="http://schemas.microsoft.com/office/powerpoint/2010/main" val="3536960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defRPr sz="3400"/>
            </a:pPr>
            <a:r>
              <a:rPr lang="en-GB" sz="3600" b="1" dirty="0" err="1">
                <a:solidFill>
                  <a:schemeClr val="bg1"/>
                </a:solidFill>
              </a:rPr>
              <a:t>bullab</a:t>
            </a:r>
            <a:endParaRPr lang="en-GB" sz="36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0100" y="1290316"/>
            <a:ext cx="1597305" cy="1096963"/>
          </a:xfrm>
        </p:spPr>
        <p:txBody>
          <a:bodyPr>
            <a:normAutofit/>
          </a:bodyPr>
          <a:lstStyle/>
          <a:p>
            <a:pPr marL="0" indent="0" algn="r">
              <a:spcBef>
                <a:spcPts val="0"/>
              </a:spcBef>
              <a:buNone/>
            </a:pP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reproduction</a:t>
            </a:r>
            <a:endParaRPr lang="en-GB" sz="18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  <a:p>
            <a:pPr marL="0" indent="0" algn="r">
              <a:spcBef>
                <a:spcPts val="0"/>
              </a:spcBef>
              <a:buNone/>
            </a:pP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song</a:t>
            </a:r>
            <a:r>
              <a:rPr lang="en-GB" sz="11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 </a:t>
            </a:r>
            <a:endParaRPr lang="en-GB" sz="1800" b="0" i="0" dirty="0">
              <a:solidFill>
                <a:srgbClr val="00B0F0"/>
              </a:solidFill>
              <a:effectLst/>
              <a:latin typeface="Roboto" panose="02000000000000000000" pitchFamily="2" charset="0"/>
            </a:endParaRPr>
          </a:p>
          <a:p>
            <a:pPr marL="0" indent="0" algn="r">
              <a:spcBef>
                <a:spcPts val="0"/>
              </a:spcBef>
              <a:buNone/>
            </a:pP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fear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</a:rPr>
              <a:t> </a:t>
            </a:r>
            <a:endParaRPr lang="en-GB" sz="18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  <a:p>
            <a:pPr marL="0" indent="0" algn="r">
              <a:spcBef>
                <a:spcPts val="0"/>
              </a:spcBef>
              <a:buNone/>
              <a:defRPr sz="2000"/>
            </a:pPr>
            <a:endParaRPr sz="2400" dirty="0">
              <a:solidFill>
                <a:srgbClr val="22222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A344BC-D52E-4E4A-B0E0-D4053097CBB4}"/>
              </a:ext>
            </a:extLst>
          </p:cNvPr>
          <p:cNvSpPr txBox="1"/>
          <p:nvPr/>
        </p:nvSpPr>
        <p:spPr>
          <a:xfrm>
            <a:off x="2463515" y="1284541"/>
            <a:ext cx="38099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macroecology &amp; evolution</a:t>
            </a: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 </a:t>
            </a:r>
            <a:endParaRPr lang="en-GB" strike="noStrike" dirty="0">
              <a:solidFill>
                <a:srgbClr val="E8E8E8"/>
              </a:solidFill>
              <a:latin typeface="Roboto" panose="02000000000000000000" pitchFamily="2" charset="0"/>
            </a:endParaRPr>
          </a:p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 science</a:t>
            </a: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</a:t>
            </a:r>
            <a:endParaRPr lang="en-GB" b="0" i="0" strike="noStrike" dirty="0">
              <a:solidFill>
                <a:srgbClr val="00B0F0"/>
              </a:solidFill>
              <a:effectLst/>
              <a:latin typeface="Roboto" panose="02000000000000000000" pitchFamily="2" charset="0"/>
            </a:endParaRPr>
          </a:p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birds</a:t>
            </a:r>
            <a:endParaRPr lang="en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F3D798-7960-374A-9229-7D244A095518}"/>
              </a:ext>
            </a:extLst>
          </p:cNvPr>
          <p:cNvSpPr txBox="1"/>
          <p:nvPr/>
        </p:nvSpPr>
        <p:spPr>
          <a:xfrm>
            <a:off x="2476982" y="753163"/>
            <a:ext cx="6481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  <a:defRPr sz="2000"/>
            </a:pPr>
            <a:r>
              <a:rPr lang="en-GB" sz="1800" dirty="0">
                <a:solidFill>
                  <a:schemeClr val="bg1">
                    <a:lumMod val="50000"/>
                  </a:schemeClr>
                </a:solidFill>
              </a:rPr>
              <a:t>b</a:t>
            </a:r>
            <a:r>
              <a:rPr lang="en-DE" sz="1800" dirty="0">
                <a:solidFill>
                  <a:schemeClr val="bg1">
                    <a:lumMod val="50000"/>
                  </a:schemeClr>
                </a:solidFill>
              </a:rPr>
              <a:t>ullab.fzp.czu.cz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086CA6-56D4-0C45-BF2D-7F9612EC5555}"/>
              </a:ext>
            </a:extLst>
          </p:cNvPr>
          <p:cNvSpPr txBox="1"/>
          <p:nvPr/>
        </p:nvSpPr>
        <p:spPr>
          <a:xfrm>
            <a:off x="7257329" y="1559957"/>
            <a:ext cx="148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B0F0"/>
                </a:solidFill>
                <a:latin typeface="Roboto" panose="02000000000000000000" pitchFamily="2" charset="0"/>
              </a:rPr>
              <a:t>biorhythms</a:t>
            </a:r>
            <a:endParaRPr lang="en-DE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DB090F-6754-8D4D-9286-B87299022D93}"/>
              </a:ext>
            </a:extLst>
          </p:cNvPr>
          <p:cNvSpPr txBox="1"/>
          <p:nvPr/>
        </p:nvSpPr>
        <p:spPr>
          <a:xfrm>
            <a:off x="457200" y="1538657"/>
            <a:ext cx="19908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B0F0"/>
                </a:solidFill>
                <a:latin typeface="Roboto" panose="02000000000000000000" pitchFamily="2" charset="0"/>
              </a:rPr>
              <a:t>reproducibility</a:t>
            </a:r>
            <a:endParaRPr lang="en-DE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976162E-AC3A-4644-A141-6908B8ADF3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717" y="2712977"/>
            <a:ext cx="1806865" cy="2407526"/>
          </a:xfrm>
          <a:prstGeom prst="rect">
            <a:avLst/>
          </a:prstGeom>
        </p:spPr>
      </p:pic>
      <p:pic>
        <p:nvPicPr>
          <p:cNvPr id="1034" name="Picture 10" descr="project thumbnail">
            <a:extLst>
              <a:ext uri="{FF2B5EF4-FFF2-40B4-BE49-F238E27FC236}">
                <a16:creationId xmlns:a16="http://schemas.microsoft.com/office/drawing/2014/main" id="{45CBA9FA-289A-1E46-A738-50483AFCBF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695" r="3641"/>
          <a:stretch/>
        </p:blipFill>
        <p:spPr bwMode="auto">
          <a:xfrm>
            <a:off x="5239290" y="2715703"/>
            <a:ext cx="1403900" cy="24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roject thumbnail">
            <a:extLst>
              <a:ext uri="{FF2B5EF4-FFF2-40B4-BE49-F238E27FC236}">
                <a16:creationId xmlns:a16="http://schemas.microsoft.com/office/drawing/2014/main" id="{9F43708E-0596-0B46-91E6-C58FFE7049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9"/>
          <a:stretch/>
        </p:blipFill>
        <p:spPr bwMode="auto">
          <a:xfrm>
            <a:off x="3669166" y="2715703"/>
            <a:ext cx="1477285" cy="24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leonelhalsina (Leonel Herrera-Alsina) · GitHub">
            <a:extLst>
              <a:ext uri="{FF2B5EF4-FFF2-40B4-BE49-F238E27FC236}">
                <a16:creationId xmlns:a16="http://schemas.microsoft.com/office/drawing/2014/main" id="{3A5E0908-3AB9-9C43-90AC-39C671F738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43" t="6362" r="7799"/>
          <a:stretch/>
        </p:blipFill>
        <p:spPr bwMode="auto">
          <a:xfrm>
            <a:off x="513745" y="2715703"/>
            <a:ext cx="1498732" cy="24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348A0558-9724-A148-A699-8A48B17394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24" t="14008" r="24117"/>
          <a:stretch/>
        </p:blipFill>
        <p:spPr bwMode="auto">
          <a:xfrm>
            <a:off x="2089854" y="2715703"/>
            <a:ext cx="1481414" cy="24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Flag of Slovakia - Wikipedia">
            <a:extLst>
              <a:ext uri="{FF2B5EF4-FFF2-40B4-BE49-F238E27FC236}">
                <a16:creationId xmlns:a16="http://schemas.microsoft.com/office/drawing/2014/main" id="{49256D26-2FCC-F440-8D5E-C77D870CF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215" y="5237938"/>
            <a:ext cx="54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Flag of Slovakia - Wikipedia">
            <a:extLst>
              <a:ext uri="{FF2B5EF4-FFF2-40B4-BE49-F238E27FC236}">
                <a16:creationId xmlns:a16="http://schemas.microsoft.com/office/drawing/2014/main" id="{EECCC024-D041-1045-B186-539452B45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818" y="5238000"/>
            <a:ext cx="54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4" name="Picture 8">
            <a:extLst>
              <a:ext uri="{FF2B5EF4-FFF2-40B4-BE49-F238E27FC236}">
                <a16:creationId xmlns:a16="http://schemas.microsoft.com/office/drawing/2014/main" id="{7049D3D2-7178-DF40-823D-38EE360CA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5403" y="5237845"/>
            <a:ext cx="540000" cy="360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54" name="Picture 18">
            <a:extLst>
              <a:ext uri="{FF2B5EF4-FFF2-40B4-BE49-F238E27FC236}">
                <a16:creationId xmlns:a16="http://schemas.microsoft.com/office/drawing/2014/main" id="{CDD58AD1-F241-AE4A-BAD6-0B040247C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516" y="5238000"/>
            <a:ext cx="540000" cy="309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56" name="Picture 20" descr="Flag of India - Wikipedia">
            <a:extLst>
              <a:ext uri="{FF2B5EF4-FFF2-40B4-BE49-F238E27FC236}">
                <a16:creationId xmlns:a16="http://schemas.microsoft.com/office/drawing/2014/main" id="{F2E562AA-FB08-994F-91E4-CFC227EAD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6284" y="5237891"/>
            <a:ext cx="54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58" name="Picture 22" descr="Flag of Japan - Wikipedia">
            <a:extLst>
              <a:ext uri="{FF2B5EF4-FFF2-40B4-BE49-F238E27FC236}">
                <a16:creationId xmlns:a16="http://schemas.microsoft.com/office/drawing/2014/main" id="{DBD326C3-12E0-7546-91F0-A7122D695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7600" y="5702400"/>
            <a:ext cx="540000" cy="3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60" name="Picture 24">
            <a:extLst>
              <a:ext uri="{FF2B5EF4-FFF2-40B4-BE49-F238E27FC236}">
                <a16:creationId xmlns:a16="http://schemas.microsoft.com/office/drawing/2014/main" id="{5E57F1F4-D23A-554B-94C2-C209334A7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9383" y="5702400"/>
            <a:ext cx="540000" cy="36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62" name="Picture 26" descr="Flag of Scotland - Wikipedia">
            <a:extLst>
              <a:ext uri="{FF2B5EF4-FFF2-40B4-BE49-F238E27FC236}">
                <a16:creationId xmlns:a16="http://schemas.microsoft.com/office/drawing/2014/main" id="{638F59D0-C12D-544F-AD9A-DBB5B083D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86" y="5702400"/>
            <a:ext cx="540000" cy="3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64" name="Picture 28">
            <a:extLst>
              <a:ext uri="{FF2B5EF4-FFF2-40B4-BE49-F238E27FC236}">
                <a16:creationId xmlns:a16="http://schemas.microsoft.com/office/drawing/2014/main" id="{4C9C9767-6935-BE42-A8C5-252216BF3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215" y="5702400"/>
            <a:ext cx="540000" cy="3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66" name="Picture 30">
            <a:extLst>
              <a:ext uri="{FF2B5EF4-FFF2-40B4-BE49-F238E27FC236}">
                <a16:creationId xmlns:a16="http://schemas.microsoft.com/office/drawing/2014/main" id="{C5A7897A-0C8B-0B4A-BD98-5A726875C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064" y="5702400"/>
            <a:ext cx="540000" cy="284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8">
            <a:extLst>
              <a:ext uri="{FF2B5EF4-FFF2-40B4-BE49-F238E27FC236}">
                <a16:creationId xmlns:a16="http://schemas.microsoft.com/office/drawing/2014/main" id="{4D9EF1A7-C7AF-934E-BEC4-69AF4F1E45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342" y="5238000"/>
            <a:ext cx="540000" cy="360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8">
            <a:extLst>
              <a:ext uri="{FF2B5EF4-FFF2-40B4-BE49-F238E27FC236}">
                <a16:creationId xmlns:a16="http://schemas.microsoft.com/office/drawing/2014/main" id="{124DBF4B-9030-3943-843B-A244F6E66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342" y="5700740"/>
            <a:ext cx="540000" cy="3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4">
            <a:extLst>
              <a:ext uri="{FF2B5EF4-FFF2-40B4-BE49-F238E27FC236}">
                <a16:creationId xmlns:a16="http://schemas.microsoft.com/office/drawing/2014/main" id="{4F359240-1B18-4742-8FCB-84D7070EA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9200" y="5702400"/>
            <a:ext cx="540000" cy="36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8">
            <a:extLst>
              <a:ext uri="{FF2B5EF4-FFF2-40B4-BE49-F238E27FC236}">
                <a16:creationId xmlns:a16="http://schemas.microsoft.com/office/drawing/2014/main" id="{FB3AF2AF-BF8F-AA4F-9061-95E40C664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750" y="5238000"/>
            <a:ext cx="540000" cy="360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911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8779A8-42FC-2E4C-92EF-B3F7A7B53DEF}"/>
              </a:ext>
            </a:extLst>
          </p:cNvPr>
          <p:cNvSpPr/>
          <p:nvPr/>
        </p:nvSpPr>
        <p:spPr>
          <a:xfrm>
            <a:off x="0" y="2747841"/>
            <a:ext cx="9144000" cy="41101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defRPr sz="3400"/>
            </a:pPr>
            <a:r>
              <a:rPr lang="en-GB" sz="3600" b="1" dirty="0" err="1">
                <a:solidFill>
                  <a:schemeClr val="bg1"/>
                </a:solidFill>
              </a:rPr>
              <a:t>bullab</a:t>
            </a:r>
            <a:endParaRPr lang="en-GB" sz="36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0100" y="1290316"/>
            <a:ext cx="1597305" cy="1096963"/>
          </a:xfrm>
        </p:spPr>
        <p:txBody>
          <a:bodyPr>
            <a:normAutofit/>
          </a:bodyPr>
          <a:lstStyle/>
          <a:p>
            <a:pPr marL="0" indent="0" algn="r">
              <a:spcBef>
                <a:spcPts val="0"/>
              </a:spcBef>
              <a:buNone/>
            </a:pP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reproduction</a:t>
            </a:r>
            <a:endParaRPr lang="en-GB" sz="18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  <a:p>
            <a:pPr marL="0" indent="0" algn="r">
              <a:spcBef>
                <a:spcPts val="0"/>
              </a:spcBef>
              <a:buNone/>
            </a:pP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song</a:t>
            </a:r>
            <a:r>
              <a:rPr lang="en-GB" sz="11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GB" sz="1800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 </a:t>
            </a:r>
            <a:endParaRPr lang="en-GB" sz="1800" b="0" i="0" dirty="0">
              <a:solidFill>
                <a:srgbClr val="00B0F0"/>
              </a:solidFill>
              <a:effectLst/>
              <a:latin typeface="Roboto" panose="02000000000000000000" pitchFamily="2" charset="0"/>
            </a:endParaRPr>
          </a:p>
          <a:p>
            <a:pPr marL="0" indent="0" algn="r">
              <a:spcBef>
                <a:spcPts val="0"/>
              </a:spcBef>
              <a:buNone/>
            </a:pP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fear</a:t>
            </a:r>
            <a:r>
              <a:rPr lang="en-GB" sz="1800" dirty="0">
                <a:solidFill>
                  <a:srgbClr val="00B0F0"/>
                </a:solidFill>
                <a:latin typeface="Roboto" panose="02000000000000000000" pitchFamily="2" charset="0"/>
              </a:rPr>
              <a:t> </a:t>
            </a:r>
            <a:endParaRPr lang="en-GB" sz="1800" b="0" i="0" dirty="0">
              <a:solidFill>
                <a:srgbClr val="E8E8E8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A344BC-D52E-4E4A-B0E0-D4053097CBB4}"/>
              </a:ext>
            </a:extLst>
          </p:cNvPr>
          <p:cNvSpPr txBox="1"/>
          <p:nvPr/>
        </p:nvSpPr>
        <p:spPr>
          <a:xfrm>
            <a:off x="2463515" y="1284541"/>
            <a:ext cx="38099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macroecology &amp; evolution</a:t>
            </a: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 </a:t>
            </a:r>
            <a:endParaRPr lang="en-GB" strike="noStrike" dirty="0">
              <a:solidFill>
                <a:srgbClr val="E8E8E8"/>
              </a:solidFill>
              <a:latin typeface="Roboto" panose="02000000000000000000" pitchFamily="2" charset="0"/>
            </a:endParaRPr>
          </a:p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 science</a:t>
            </a:r>
            <a:r>
              <a:rPr lang="en-GB" b="0" i="0" dirty="0">
                <a:solidFill>
                  <a:srgbClr val="E8E8E8"/>
                </a:solidFill>
                <a:effectLst/>
                <a:latin typeface="Roboto" panose="02000000000000000000" pitchFamily="2" charset="0"/>
              </a:rPr>
              <a:t>,</a:t>
            </a:r>
            <a:endParaRPr lang="en-GB" b="0" i="0" strike="noStrike" dirty="0">
              <a:solidFill>
                <a:srgbClr val="00B0F0"/>
              </a:solidFill>
              <a:effectLst/>
              <a:latin typeface="Roboto" panose="02000000000000000000" pitchFamily="2" charset="0"/>
            </a:endParaRPr>
          </a:p>
          <a:p>
            <a:r>
              <a:rPr lang="en-GB" b="0" i="0" strike="noStrike" dirty="0">
                <a:solidFill>
                  <a:srgbClr val="00B0F0"/>
                </a:solidFill>
                <a:effectLst/>
                <a:latin typeface="Roboto" panose="02000000000000000000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birds</a:t>
            </a:r>
            <a:endParaRPr lang="en-D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F3D798-7960-374A-9229-7D244A095518}"/>
              </a:ext>
            </a:extLst>
          </p:cNvPr>
          <p:cNvSpPr txBox="1"/>
          <p:nvPr/>
        </p:nvSpPr>
        <p:spPr>
          <a:xfrm>
            <a:off x="2476982" y="753163"/>
            <a:ext cx="6481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  <a:defRPr sz="2000"/>
            </a:pPr>
            <a:r>
              <a:rPr lang="en-GB" sz="1800" dirty="0">
                <a:solidFill>
                  <a:schemeClr val="bg1">
                    <a:lumMod val="50000"/>
                  </a:schemeClr>
                </a:solidFill>
              </a:rPr>
              <a:t>b</a:t>
            </a:r>
            <a:r>
              <a:rPr lang="en-DE" sz="1800" dirty="0">
                <a:solidFill>
                  <a:schemeClr val="bg1">
                    <a:lumMod val="50000"/>
                  </a:schemeClr>
                </a:solidFill>
              </a:rPr>
              <a:t>ullab.fzp.czu.cz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086CA6-56D4-0C45-BF2D-7F9612EC5555}"/>
              </a:ext>
            </a:extLst>
          </p:cNvPr>
          <p:cNvSpPr txBox="1"/>
          <p:nvPr/>
        </p:nvSpPr>
        <p:spPr>
          <a:xfrm>
            <a:off x="7257329" y="1559957"/>
            <a:ext cx="14815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B0F0"/>
                </a:solidFill>
                <a:latin typeface="Roboto" panose="02000000000000000000" pitchFamily="2" charset="0"/>
              </a:rPr>
              <a:t>biorhythms</a:t>
            </a:r>
            <a:endParaRPr lang="en-DE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DB090F-6754-8D4D-9286-B87299022D93}"/>
              </a:ext>
            </a:extLst>
          </p:cNvPr>
          <p:cNvSpPr txBox="1"/>
          <p:nvPr/>
        </p:nvSpPr>
        <p:spPr>
          <a:xfrm>
            <a:off x="457200" y="1538657"/>
            <a:ext cx="19908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B0F0"/>
                </a:solidFill>
                <a:latin typeface="Roboto" panose="02000000000000000000" pitchFamily="2" charset="0"/>
              </a:rPr>
              <a:t>reproducibility</a:t>
            </a:r>
            <a:endParaRPr lang="en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5E3806-E50D-B341-9088-CDE24E2EC5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200" y="2840441"/>
            <a:ext cx="8103769" cy="3835522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1B873BC-5E5B-5445-9E03-B30407E15FD3}"/>
              </a:ext>
            </a:extLst>
          </p:cNvPr>
          <p:cNvSpPr/>
          <p:nvPr/>
        </p:nvSpPr>
        <p:spPr>
          <a:xfrm>
            <a:off x="4597701" y="2954423"/>
            <a:ext cx="54000" cy="5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D647D93-8E83-E349-8E76-45C43D558E5F}"/>
              </a:ext>
            </a:extLst>
          </p:cNvPr>
          <p:cNvSpPr/>
          <p:nvPr/>
        </p:nvSpPr>
        <p:spPr>
          <a:xfrm>
            <a:off x="4145665" y="2974348"/>
            <a:ext cx="54000" cy="5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17A3A4-5C73-CD4B-B21C-9F0EFFF469D8}"/>
              </a:ext>
            </a:extLst>
          </p:cNvPr>
          <p:cNvSpPr/>
          <p:nvPr/>
        </p:nvSpPr>
        <p:spPr>
          <a:xfrm>
            <a:off x="3464686" y="6344515"/>
            <a:ext cx="54000" cy="5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5A66212-0F9E-8148-81D3-D8B67D8A0477}"/>
              </a:ext>
            </a:extLst>
          </p:cNvPr>
          <p:cNvSpPr/>
          <p:nvPr/>
        </p:nvSpPr>
        <p:spPr>
          <a:xfrm>
            <a:off x="5074194" y="3083673"/>
            <a:ext cx="54000" cy="54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94510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defRPr sz="3400"/>
            </a:pPr>
            <a:r>
              <a:rPr lang="en-GB" sz="3600" b="1" dirty="0">
                <a:solidFill>
                  <a:schemeClr val="bg1"/>
                </a:solidFill>
              </a:rPr>
              <a:t>your </a:t>
            </a:r>
            <a:r>
              <a:rPr lang="en-GB" sz="3600" b="1" dirty="0">
                <a:solidFill>
                  <a:schemeClr val="bg1">
                    <a:lumMod val="50000"/>
                  </a:schemeClr>
                </a:solidFill>
              </a:rPr>
              <a:t>turn</a:t>
            </a:r>
          </a:p>
        </p:txBody>
      </p:sp>
      <p:pic>
        <p:nvPicPr>
          <p:cNvPr id="9" name="Picture 8">
            <a:hlinkClick r:id="rId3"/>
            <a:extLst>
              <a:ext uri="{FF2B5EF4-FFF2-40B4-BE49-F238E27FC236}">
                <a16:creationId xmlns:a16="http://schemas.microsoft.com/office/drawing/2014/main" id="{7D4EE809-A750-3D41-8754-5262BBC5B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23034"/>
            <a:ext cx="9144000" cy="437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74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630A037-5769-9140-A650-1533F76C1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A53C0C0-0421-BC4F-94C1-41B7F0E22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6258"/>
            <a:ext cx="9154504" cy="6545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ED9CFF-D493-244F-A23D-8B258004DC2C}"/>
              </a:ext>
            </a:extLst>
          </p:cNvPr>
          <p:cNvSpPr txBox="1"/>
          <p:nvPr/>
        </p:nvSpPr>
        <p:spPr>
          <a:xfrm>
            <a:off x="8021257" y="6638876"/>
            <a:ext cx="259272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Open Sans" panose="020B0606030504020204" pitchFamily="34" charset="0"/>
              </a:rPr>
              <a:t>©Shelby Wells</a:t>
            </a:r>
            <a:endParaRPr lang="en-DE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945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7ED9CFF-D493-244F-A23D-8B258004DC2C}"/>
              </a:ext>
            </a:extLst>
          </p:cNvPr>
          <p:cNvSpPr txBox="1"/>
          <p:nvPr/>
        </p:nvSpPr>
        <p:spPr>
          <a:xfrm>
            <a:off x="6713317" y="6627302"/>
            <a:ext cx="24306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Open Sans" panose="020B0606030504020204" pitchFamily="34" charset="0"/>
              </a:rPr>
              <a:t>©https://</a:t>
            </a:r>
            <a:r>
              <a:rPr lang="en-GB" sz="12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Open Sans" panose="020B0606030504020204" pitchFamily="34" charset="0"/>
              </a:rPr>
              <a:t>eej.ac.nz</a:t>
            </a:r>
            <a:r>
              <a:rPr lang="en-GB" sz="1200" b="0" i="0" dirty="0">
                <a:solidFill>
                  <a:schemeClr val="bg1">
                    <a:lumMod val="50000"/>
                  </a:schemeClr>
                </a:solidFill>
                <a:effectLst/>
                <a:latin typeface="Open Sans" panose="020B0606030504020204" pitchFamily="34" charset="0"/>
              </a:rPr>
              <a:t>/</a:t>
            </a:r>
            <a:endParaRPr lang="en-DE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244" name="Picture 4" descr="Home">
            <a:extLst>
              <a:ext uri="{FF2B5EF4-FFF2-40B4-BE49-F238E27FC236}">
                <a16:creationId xmlns:a16="http://schemas.microsoft.com/office/drawing/2014/main" id="{9F3B452A-B978-C74A-A976-93B0F8588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6425"/>
            <a:ext cx="9144000" cy="564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9914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732" y="274638"/>
            <a:ext cx="3605514" cy="1143000"/>
          </a:xfrm>
        </p:spPr>
        <p:txBody>
          <a:bodyPr>
            <a:normAutofit/>
          </a:bodyPr>
          <a:lstStyle/>
          <a:p>
            <a:pPr algn="l">
              <a:defRPr sz="3400"/>
            </a:pPr>
            <a:r>
              <a:rPr lang="en-DE" sz="3600" dirty="0">
                <a:solidFill>
                  <a:schemeClr val="bg1">
                    <a:lumMod val="50000"/>
                  </a:schemeClr>
                </a:solidFill>
              </a:rPr>
              <a:t>Course</a:t>
            </a:r>
            <a:r>
              <a:rPr lang="en-DE" sz="3600" dirty="0">
                <a:solidFill>
                  <a:srgbClr val="007A3D"/>
                </a:solidFill>
              </a:rPr>
              <a:t> format</a:t>
            </a:r>
            <a:endParaRPr sz="3600" dirty="0">
              <a:solidFill>
                <a:srgbClr val="007A3D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rgbClr val="007A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FFFFFF"/>
                </a:solidFill>
              </a:defRPr>
            </a:pPr>
            <a:endParaRPr dirty="0">
              <a:solidFill>
                <a:srgbClr val="22222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2CEB46-FC51-E34E-8D6B-EBF3949ECAE4}"/>
              </a:ext>
            </a:extLst>
          </p:cNvPr>
          <p:cNvSpPr txBox="1"/>
          <p:nvPr/>
        </p:nvSpPr>
        <p:spPr>
          <a:xfrm>
            <a:off x="1313732" y="1457896"/>
            <a:ext cx="7511969" cy="19466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300"/>
              </a:spcAft>
            </a:pPr>
            <a:r>
              <a:rPr lang="en-GB" sz="18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21.10. 10:30 - 12:00 	(Z118) 	Course intro</a:t>
            </a:r>
            <a:endParaRPr lang="en-GB" b="0" dirty="0">
              <a:solidFill>
                <a:schemeClr val="bg1">
                  <a:lumMod val="50000"/>
                </a:schemeClr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3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04.11. 10:30 - 12:00  	(Z118) 	</a:t>
            </a:r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</a:rPr>
              <a:t>Intro 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 ecology</a:t>
            </a:r>
            <a:endParaRPr lang="en-GB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30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08.11. 10:30 - 12:00 	(Z118)	Intro to hands on</a:t>
            </a:r>
            <a:endParaRPr lang="en-GB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300"/>
              </a:spcAft>
            </a:pPr>
            <a:r>
              <a:rPr lang="en-GB" sz="1800" b="0" i="0" u="none" strike="noStrike" dirty="0">
                <a:solidFill>
                  <a:srgbClr val="007A3D"/>
                </a:solidFill>
                <a:effectLst/>
                <a:latin typeface="Arial" panose="020B0604020202020204" pitchFamily="34" charset="0"/>
              </a:rPr>
              <a:t>21.11.   8:30 - 17:00 			Excursion</a:t>
            </a:r>
            <a:endParaRPr lang="en-GB" b="0" dirty="0">
              <a:solidFill>
                <a:srgbClr val="007A3D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300"/>
              </a:spcAft>
            </a:pPr>
            <a:r>
              <a:rPr lang="en-GB" sz="1800" b="0" i="0" u="none" strike="noStrike" dirty="0">
                <a:solidFill>
                  <a:srgbClr val="007A3D"/>
                </a:solidFill>
                <a:effectLst/>
                <a:latin typeface="Arial" panose="020B0604020202020204" pitchFamily="34" charset="0"/>
              </a:rPr>
              <a:t>28.11.   8:30 - 17:00 	(VN306)	Home-work on the topics</a:t>
            </a:r>
            <a:endParaRPr lang="en-GB" b="0" dirty="0">
              <a:solidFill>
                <a:srgbClr val="007A3D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300"/>
              </a:spcAft>
            </a:pPr>
            <a:r>
              <a:rPr lang="en-GB" sz="1800" b="1" i="0" u="none" strike="noStrike" dirty="0">
                <a:solidFill>
                  <a:srgbClr val="007A3D"/>
                </a:solidFill>
                <a:effectLst/>
                <a:latin typeface="Arial" panose="020B0604020202020204" pitchFamily="34" charset="0"/>
              </a:rPr>
              <a:t>05.12.   8:30 - 17:00	</a:t>
            </a:r>
            <a:r>
              <a:rPr lang="en-GB" sz="1800" i="0" u="none" strike="noStrike" dirty="0">
                <a:solidFill>
                  <a:srgbClr val="007A3D"/>
                </a:solidFill>
                <a:effectLst/>
                <a:latin typeface="Arial" panose="020B0604020202020204" pitchFamily="34" charset="0"/>
              </a:rPr>
              <a:t>(VN306)</a:t>
            </a:r>
            <a:r>
              <a:rPr lang="en-GB" sz="1800" b="1" i="0" u="none" strike="noStrike" dirty="0">
                <a:solidFill>
                  <a:srgbClr val="007A3D"/>
                </a:solidFill>
                <a:effectLst/>
                <a:latin typeface="Arial" panose="020B0604020202020204" pitchFamily="34" charset="0"/>
              </a:rPr>
              <a:t>	Symposium </a:t>
            </a:r>
            <a:r>
              <a:rPr lang="en-GB" sz="1800" i="0" u="none" strike="noStrike" dirty="0">
                <a:solidFill>
                  <a:srgbClr val="007A3D"/>
                </a:solidFill>
                <a:effectLst/>
                <a:latin typeface="Arial" panose="020B0604020202020204" pitchFamily="34" charset="0"/>
              </a:rPr>
              <a:t>(presentations)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89228C-4B29-7A46-8986-1BA6A5F3C02C}"/>
              </a:ext>
            </a:extLst>
          </p:cNvPr>
          <p:cNvSpPr txBox="1"/>
          <p:nvPr/>
        </p:nvSpPr>
        <p:spPr>
          <a:xfrm>
            <a:off x="1313732" y="4810490"/>
            <a:ext cx="58352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https://github.com/MartinBulla/Ecology_Fund_Gen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872A9A8-5D46-5946-A739-A938C5E1D923}"/>
              </a:ext>
            </a:extLst>
          </p:cNvPr>
          <p:cNvSpPr txBox="1">
            <a:spLocks/>
          </p:cNvSpPr>
          <p:nvPr/>
        </p:nvSpPr>
        <p:spPr>
          <a:xfrm>
            <a:off x="1313732" y="3688815"/>
            <a:ext cx="360551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 sz="3400"/>
            </a:pPr>
            <a:r>
              <a:rPr lang="en-GB" sz="3600" dirty="0">
                <a:solidFill>
                  <a:schemeClr val="bg1">
                    <a:lumMod val="50000"/>
                  </a:schemeClr>
                </a:solidFill>
              </a:rPr>
              <a:t>Course</a:t>
            </a:r>
            <a:r>
              <a:rPr lang="en-GB" sz="3600" dirty="0">
                <a:solidFill>
                  <a:srgbClr val="007A3D"/>
                </a:solidFill>
              </a:rPr>
              <a:t> material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E5CEA7-D825-2040-B681-C2A5856F2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738" y="4217270"/>
            <a:ext cx="913530" cy="91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67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5310</TotalTime>
  <Words>2004</Words>
  <Application>Microsoft Macintosh PowerPoint</Application>
  <PresentationFormat>On-screen Show (4:3)</PresentationFormat>
  <Paragraphs>306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Open Sans</vt:lpstr>
      <vt:lpstr>Roboto</vt:lpstr>
      <vt:lpstr>Office Theme</vt:lpstr>
      <vt:lpstr>Fundementals of Ecology General ecology</vt:lpstr>
      <vt:lpstr>bullab</vt:lpstr>
      <vt:lpstr>bullab</vt:lpstr>
      <vt:lpstr>bullab</vt:lpstr>
      <vt:lpstr>bullab</vt:lpstr>
      <vt:lpstr>your turn</vt:lpstr>
      <vt:lpstr>PowerPoint Presentation</vt:lpstr>
      <vt:lpstr>PowerPoint Presentation</vt:lpstr>
      <vt:lpstr>Course format</vt:lpstr>
      <vt:lpstr>Presentations logistics</vt:lpstr>
      <vt:lpstr>Presentations format</vt:lpstr>
      <vt:lpstr>Presentations evaluation</vt:lpstr>
      <vt:lpstr>Course requirements</vt:lpstr>
      <vt:lpstr>Topics &amp; Readings</vt:lpstr>
      <vt:lpstr>Attandance</vt:lpstr>
      <vt:lpstr>Topics &amp; Readings</vt:lpstr>
      <vt:lpstr>Eco-evolutionary dynamics &amp; life histories</vt:lpstr>
      <vt:lpstr>Population ecology essentials</vt:lpstr>
      <vt:lpstr>Species interactions &amp; coexistence</vt:lpstr>
      <vt:lpstr>Food webs &amp; network ecology</vt:lpstr>
      <vt:lpstr>Macroecology &amp; biogeography 1</vt:lpstr>
      <vt:lpstr>Macroecology and biogeography 2</vt:lpstr>
      <vt:lpstr>Global change ecology</vt:lpstr>
      <vt:lpstr>Drivers of biodiversity crisis</vt:lpstr>
      <vt:lpstr>Biodiversity ↔ ecosystem functioning/services</vt:lpstr>
      <vt:lpstr>Applied ecology: New tools &amp; data streams</vt:lpstr>
      <vt:lpstr>Fundementals of Ecology General ecology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Ecology &amp; General Ecology</dc:title>
  <dc:subject/>
  <dc:creator/>
  <cp:keywords/>
  <dc:description>generated using python-pptx</dc:description>
  <cp:lastModifiedBy>Martin Bulla</cp:lastModifiedBy>
  <cp:revision>76</cp:revision>
  <cp:lastPrinted>2025-10-20T18:47:20Z</cp:lastPrinted>
  <dcterms:created xsi:type="dcterms:W3CDTF">2013-01-27T09:14:16Z</dcterms:created>
  <dcterms:modified xsi:type="dcterms:W3CDTF">2025-10-21T13:15:10Z</dcterms:modified>
  <cp:category/>
</cp:coreProperties>
</file>

<file path=docProps/thumbnail.jpeg>
</file>